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65" r:id="rId4"/>
    <p:sldId id="290" r:id="rId5"/>
    <p:sldId id="291" r:id="rId6"/>
    <p:sldId id="292" r:id="rId7"/>
    <p:sldId id="293" r:id="rId8"/>
    <p:sldId id="294" r:id="rId9"/>
    <p:sldId id="295" r:id="rId10"/>
    <p:sldId id="275" r:id="rId11"/>
    <p:sldId id="260" r:id="rId12"/>
    <p:sldId id="273" r:id="rId13"/>
    <p:sldId id="276" r:id="rId14"/>
    <p:sldId id="277" r:id="rId15"/>
    <p:sldId id="279" r:id="rId16"/>
    <p:sldId id="281" r:id="rId17"/>
    <p:sldId id="283" r:id="rId18"/>
    <p:sldId id="285" r:id="rId19"/>
    <p:sldId id="289" r:id="rId20"/>
    <p:sldId id="288" r:id="rId21"/>
    <p:sldId id="287" r:id="rId22"/>
    <p:sldId id="26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CD6F9-FCEE-4B40-A1EE-AD45BBA005E5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2EBD6-DAEE-477F-B7C3-6B5BF98394FB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74FDB-E15E-4CF2-8C71-8C602C7D62C2}" type="datetimeFigureOut">
              <a:rPr lang="en-CA" smtClean="0"/>
              <a:pPr/>
              <a:t>20/02/2015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0CF89-31C2-4E60-AE55-1A6E96E3E897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Tent\Inbox\DSD REAL ESTATE\For Bill\1 Port Drive Site Investigation Jpegs\Sli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4572000"/>
            <a:ext cx="9067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3600" b="1" dirty="0" smtClean="0"/>
              <a:t>Detailed Site Investigation: Results Summary</a:t>
            </a:r>
          </a:p>
          <a:p>
            <a:pPr>
              <a:buNone/>
            </a:pPr>
            <a:r>
              <a:rPr lang="en-GB" sz="3600" b="1" dirty="0" smtClean="0"/>
              <a:t>1 Port Drive, Nanaimo BC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LogoStandard2point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" y="6157451"/>
            <a:ext cx="2580640" cy="62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867400" y="61838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cs typeface="Arial" pitchFamily="34" charset="0"/>
              </a:rPr>
              <a:t>February 16, 2015</a:t>
            </a:r>
            <a:endParaRPr lang="en-CA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Project Scope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RFQ process in June 2014</a:t>
            </a:r>
          </a:p>
          <a:p>
            <a:r>
              <a:rPr lang="en-US" dirty="0" smtClean="0"/>
              <a:t>Work awarded to Tetra Tech EBA</a:t>
            </a:r>
          </a:p>
          <a:p>
            <a:r>
              <a:rPr lang="en-US" dirty="0" smtClean="0"/>
              <a:t>Project included an updated Stage 1 PSI Report and a DSI Report</a:t>
            </a:r>
          </a:p>
          <a:p>
            <a:r>
              <a:rPr lang="en-US" dirty="0" smtClean="0"/>
              <a:t>Work program $230,000. FCM GMF provided $115,000 in grant funding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500" dirty="0" smtClean="0"/>
              <a:t>Stage 1 Report</a:t>
            </a:r>
            <a:endParaRPr lang="en-CA" sz="35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Based on previous work by SNC-Lavalin in 2009 and historical site records</a:t>
            </a:r>
          </a:p>
          <a:p>
            <a:r>
              <a:rPr lang="en-US" dirty="0" smtClean="0"/>
              <a:t>Identified the locations that have Areas of Concern (AEC) with known contamination</a:t>
            </a:r>
          </a:p>
          <a:p>
            <a:r>
              <a:rPr lang="en-US" dirty="0" smtClean="0"/>
              <a:t>Identified the locations that have Areas of Potential Concern (APEC) that may have contamination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slide with AEC’s &amp; APECs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 descr="\\Tent\Inbox\DSD REAL ESTATE\For Bill\1 Port Drive Site Investigation Jpegs\Sli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Detailed Site Investigation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Collected soil, groundwater, </a:t>
            </a:r>
            <a:r>
              <a:rPr lang="en-US" dirty="0" err="1" smtClean="0"/>
              <a:t>vapour</a:t>
            </a:r>
            <a:r>
              <a:rPr lang="en-US" dirty="0" smtClean="0"/>
              <a:t> and sediment samples from AECs and APECs to determine if there is contamination, and the extent of the contamination</a:t>
            </a:r>
          </a:p>
          <a:p>
            <a:r>
              <a:rPr lang="en-US" dirty="0" smtClean="0"/>
              <a:t>Results compared against Commercial (CL) and Industrial (IL) standards from </a:t>
            </a:r>
            <a:r>
              <a:rPr lang="en-US" dirty="0" err="1" smtClean="0"/>
              <a:t>MoE</a:t>
            </a:r>
            <a:r>
              <a:rPr lang="en-US" dirty="0" smtClean="0"/>
              <a:t> Contaminated Site Regulations (CSR)</a:t>
            </a:r>
          </a:p>
          <a:p>
            <a:r>
              <a:rPr lang="en-US" dirty="0" smtClean="0"/>
              <a:t>Screening Level Risk Assessment (SLRA) applied to results from upland area to assess if any risks are present based on land use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AEC 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image</a:t>
            </a:r>
            <a:endParaRPr lang="en-CA" dirty="0"/>
          </a:p>
        </p:txBody>
      </p:sp>
      <p:pic>
        <p:nvPicPr>
          <p:cNvPr id="9218" name="Picture 2" descr="\\Tent\Inbox\DSD REAL ESTATE\For Bill\1 Port Drive Site Investigation Jpegs\Slid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1047" y="76200"/>
          <a:ext cx="4745753" cy="174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743"/>
                <a:gridCol w="3032010"/>
              </a:tblGrid>
              <a:tr h="21385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Soils</a:t>
                      </a:r>
                      <a:endParaRPr lang="en-CA" sz="1000" dirty="0"/>
                    </a:p>
                  </a:txBody>
                  <a:tcPr marL="52730" marR="52730" marT="26365" marB="26365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Chromium exceeds the CSR CL/IL Standard and Protocol 4 Background</a:t>
                      </a:r>
                      <a:endParaRPr lang="en-CA" sz="1000" dirty="0"/>
                    </a:p>
                  </a:txBody>
                  <a:tcPr marL="52730" marR="52730" marT="26365" marB="26365"/>
                </a:tc>
              </a:tr>
              <a:tr h="21385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Groundwater</a:t>
                      </a:r>
                      <a:endParaRPr lang="en-CA" sz="1000" dirty="0"/>
                    </a:p>
                  </a:txBody>
                  <a:tcPr marL="52730" marR="52730" marT="26365" marB="26365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Meets </a:t>
                      </a:r>
                      <a:r>
                        <a:rPr lang="en-US" sz="1000" dirty="0" err="1" smtClean="0"/>
                        <a:t>MoE</a:t>
                      </a:r>
                      <a:r>
                        <a:rPr lang="en-US" sz="1000" dirty="0" smtClean="0"/>
                        <a:t> Standards</a:t>
                      </a:r>
                      <a:endParaRPr lang="en-CA" sz="1000" dirty="0"/>
                    </a:p>
                  </a:txBody>
                  <a:tcPr marL="52730" marR="52730" marT="26365" marB="26365"/>
                </a:tc>
              </a:tr>
              <a:tr h="213853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Vapour</a:t>
                      </a:r>
                      <a:endParaRPr lang="en-CA" sz="1000" dirty="0"/>
                    </a:p>
                  </a:txBody>
                  <a:tcPr marL="52730" marR="52730" marT="26365" marB="2636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Meets </a:t>
                      </a:r>
                      <a:r>
                        <a:rPr lang="en-US" sz="1000" dirty="0" err="1" smtClean="0"/>
                        <a:t>MoE</a:t>
                      </a:r>
                      <a:r>
                        <a:rPr lang="en-US" sz="1000" dirty="0" smtClean="0"/>
                        <a:t> Standards</a:t>
                      </a:r>
                      <a:endParaRPr lang="en-CA" sz="1000" dirty="0" smtClean="0"/>
                    </a:p>
                  </a:txBody>
                  <a:tcPr marL="52730" marR="52730" marT="26365" marB="26365"/>
                </a:tc>
              </a:tr>
              <a:tr h="37239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Extent</a:t>
                      </a:r>
                      <a:endParaRPr lang="en-CA" sz="1000" dirty="0"/>
                    </a:p>
                  </a:txBody>
                  <a:tcPr marL="52730" marR="52730" marT="26365" marB="26365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Area 1: 6,500m</a:t>
                      </a:r>
                      <a:r>
                        <a:rPr lang="en-US" sz="1000" baseline="30000" dirty="0" smtClean="0"/>
                        <a:t>2</a:t>
                      </a:r>
                    </a:p>
                    <a:p>
                      <a:r>
                        <a:rPr lang="en-US" sz="1000" baseline="0" dirty="0" smtClean="0"/>
                        <a:t>Volume: 13,000m</a:t>
                      </a:r>
                      <a:r>
                        <a:rPr lang="en-US" sz="1000" baseline="30000" dirty="0" smtClean="0"/>
                        <a:t>3</a:t>
                      </a:r>
                      <a:endParaRPr lang="en-CA" sz="1000" baseline="30000" dirty="0"/>
                    </a:p>
                  </a:txBody>
                  <a:tcPr marL="52730" marR="52730" marT="26365" marB="26365"/>
                </a:tc>
              </a:tr>
              <a:tr h="21385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Comments</a:t>
                      </a:r>
                      <a:endParaRPr lang="en-CA" sz="1000" dirty="0"/>
                    </a:p>
                  </a:txBody>
                  <a:tcPr marL="52730" marR="52730" marT="26365" marB="26365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Soil impacts related to coal waste in fill soils</a:t>
                      </a:r>
                      <a:endParaRPr lang="en-CA" sz="1000" dirty="0"/>
                    </a:p>
                  </a:txBody>
                  <a:tcPr marL="52730" marR="52730" marT="26365" marB="26365"/>
                </a:tc>
              </a:tr>
              <a:tr h="37239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Development Considerations</a:t>
                      </a:r>
                      <a:endParaRPr lang="en-CA" sz="1000" dirty="0"/>
                    </a:p>
                  </a:txBody>
                  <a:tcPr marL="52730" marR="52730" marT="26365" marB="26365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Using a SLRA approach, these soils can remain in-situ</a:t>
                      </a:r>
                      <a:r>
                        <a:rPr lang="en-US" sz="1000" baseline="0" dirty="0" smtClean="0"/>
                        <a:t> with no need for remediation</a:t>
                      </a:r>
                      <a:endParaRPr lang="en-CA" sz="1000" dirty="0"/>
                    </a:p>
                  </a:txBody>
                  <a:tcPr marL="52730" marR="52730" marT="26365" marB="2636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AEC 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image</a:t>
            </a:r>
            <a:endParaRPr lang="en-CA" dirty="0"/>
          </a:p>
        </p:txBody>
      </p:sp>
      <p:pic>
        <p:nvPicPr>
          <p:cNvPr id="10242" name="Picture 2" descr="\\Tent\Inbox\DSD REAL ESTATE\For Bill\1 Port Drive Site Investigation Jpegs\Slid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76200"/>
          <a:ext cx="3886200" cy="2603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350"/>
                <a:gridCol w="2482850"/>
              </a:tblGrid>
              <a:tr h="96911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Soils</a:t>
                      </a:r>
                      <a:endParaRPr lang="en-CA" sz="1000" dirty="0"/>
                    </a:p>
                  </a:txBody>
                  <a:tcPr marL="51719" marR="51719" marT="25860" marB="2586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2a: Light Extractable Petroleum Hydrocarbons</a:t>
                      </a:r>
                      <a:r>
                        <a:rPr lang="en-US" sz="1000" baseline="0" dirty="0" smtClean="0"/>
                        <a:t> and Heavy Extractable Petroleum Hydrocarbons </a:t>
                      </a:r>
                      <a:r>
                        <a:rPr lang="en-US" sz="1000" dirty="0" smtClean="0"/>
                        <a:t>exceed the CSR CL/IL Standard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2b: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Chromium exceeds the CSR CL/IL Standards</a:t>
                      </a:r>
                      <a:endParaRPr lang="en-CA" sz="1000" dirty="0" smtClean="0"/>
                    </a:p>
                  </a:txBody>
                  <a:tcPr marL="51719" marR="51719" marT="25860" marB="25860"/>
                </a:tc>
              </a:tr>
              <a:tr h="2046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Groundwater</a:t>
                      </a:r>
                      <a:endParaRPr lang="en-CA" sz="1000" dirty="0"/>
                    </a:p>
                  </a:txBody>
                  <a:tcPr marL="51719" marR="51719" marT="25860" marB="2586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Meets </a:t>
                      </a:r>
                      <a:r>
                        <a:rPr lang="en-US" sz="1000" dirty="0" err="1" smtClean="0"/>
                        <a:t>MoE</a:t>
                      </a:r>
                      <a:r>
                        <a:rPr lang="en-US" sz="1000" dirty="0" smtClean="0"/>
                        <a:t> Standards</a:t>
                      </a:r>
                      <a:endParaRPr lang="en-CA" sz="1000" dirty="0"/>
                    </a:p>
                  </a:txBody>
                  <a:tcPr marL="51719" marR="51719" marT="25860" marB="25860"/>
                </a:tc>
              </a:tr>
              <a:tr h="204619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Vapour</a:t>
                      </a:r>
                      <a:endParaRPr lang="en-CA" sz="1000" dirty="0"/>
                    </a:p>
                  </a:txBody>
                  <a:tcPr marL="51719" marR="51719" marT="25860" marB="258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Meets </a:t>
                      </a:r>
                      <a:r>
                        <a:rPr lang="en-US" sz="1000" dirty="0" err="1" smtClean="0"/>
                        <a:t>MoE</a:t>
                      </a:r>
                      <a:r>
                        <a:rPr lang="en-US" sz="1000" dirty="0" smtClean="0"/>
                        <a:t> Standards</a:t>
                      </a:r>
                      <a:endParaRPr lang="en-CA" sz="1000" dirty="0" smtClean="0"/>
                    </a:p>
                  </a:txBody>
                  <a:tcPr marL="51719" marR="51719" marT="25860" marB="25860"/>
                </a:tc>
              </a:tr>
              <a:tr h="66331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Extent</a:t>
                      </a:r>
                      <a:endParaRPr lang="en-CA" sz="1000" dirty="0"/>
                    </a:p>
                  </a:txBody>
                  <a:tcPr marL="51719" marR="51719" marT="25860" marB="2586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Area2a:</a:t>
                      </a:r>
                      <a:r>
                        <a:rPr lang="en-US" sz="1000" baseline="0" dirty="0" smtClean="0"/>
                        <a:t> 1,800</a:t>
                      </a:r>
                      <a:r>
                        <a:rPr lang="en-US" sz="1000" dirty="0" smtClean="0"/>
                        <a:t>m</a:t>
                      </a:r>
                      <a:r>
                        <a:rPr lang="en-US" sz="1000" baseline="30000" dirty="0" smtClean="0"/>
                        <a:t>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Volume: 5,400m</a:t>
                      </a:r>
                      <a:r>
                        <a:rPr lang="en-US" sz="1000" baseline="30000" dirty="0" smtClean="0"/>
                        <a:t>3</a:t>
                      </a:r>
                      <a:endParaRPr lang="en-CA" sz="1000" baseline="30000" dirty="0" smtClean="0"/>
                    </a:p>
                    <a:p>
                      <a:r>
                        <a:rPr lang="en-US" sz="1000" baseline="0" dirty="0" smtClean="0"/>
                        <a:t>Area2b: 1,200</a:t>
                      </a:r>
                      <a:r>
                        <a:rPr lang="en-US" sz="1000" dirty="0" smtClean="0"/>
                        <a:t>m</a:t>
                      </a:r>
                      <a:r>
                        <a:rPr lang="en-US" sz="1000" baseline="30000" dirty="0" smtClean="0"/>
                        <a:t>2</a:t>
                      </a:r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Volume: 2,400m</a:t>
                      </a:r>
                      <a:r>
                        <a:rPr lang="en-US" sz="1000" baseline="30000" dirty="0" smtClean="0"/>
                        <a:t>3</a:t>
                      </a:r>
                      <a:endParaRPr lang="en-CA" sz="1000" baseline="30000" dirty="0" smtClean="0"/>
                    </a:p>
                  </a:txBody>
                  <a:tcPr marL="51719" marR="51719" marT="25860" marB="25860"/>
                </a:tc>
              </a:tr>
              <a:tr h="2046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Comments</a:t>
                      </a:r>
                      <a:endParaRPr lang="en-CA" sz="1000" dirty="0"/>
                    </a:p>
                  </a:txBody>
                  <a:tcPr marL="51719" marR="51719" marT="25860" marB="2586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Hydrocarbons in the soil are not migrating</a:t>
                      </a:r>
                      <a:endParaRPr lang="en-CA" sz="1000" dirty="0"/>
                    </a:p>
                  </a:txBody>
                  <a:tcPr marL="51719" marR="51719" marT="25860" marB="25860"/>
                </a:tc>
              </a:tr>
              <a:tr h="35751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Development Considerations</a:t>
                      </a:r>
                      <a:endParaRPr lang="en-CA" sz="1000" dirty="0"/>
                    </a:p>
                  </a:txBody>
                  <a:tcPr marL="51719" marR="51719" marT="25860" marB="2586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Using a SLRA approach, these soils can remain in-situ</a:t>
                      </a:r>
                      <a:r>
                        <a:rPr lang="en-US" sz="1000" baseline="0" dirty="0" smtClean="0"/>
                        <a:t> with no need for remediation</a:t>
                      </a:r>
                      <a:endParaRPr lang="en-CA" sz="1000" dirty="0"/>
                    </a:p>
                  </a:txBody>
                  <a:tcPr marL="51719" marR="51719" marT="25860" marB="2586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Tent\Inbox\DSD REAL ESTATE\For Bill\1 Port Drive Site Investigation Jpegs\Slide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0" y="76200"/>
          <a:ext cx="37338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561"/>
                <a:gridCol w="2890239"/>
              </a:tblGrid>
              <a:tr h="770021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Soils</a:t>
                      </a:r>
                      <a:endParaRPr lang="en-CA" sz="900" dirty="0"/>
                    </a:p>
                  </a:txBody>
                  <a:tcPr marL="48127" marR="48127" marT="24063" marB="24063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3a: Chlorinated phenols exceed the CSR CL/IL Standard</a:t>
                      </a:r>
                    </a:p>
                    <a:p>
                      <a:r>
                        <a:rPr lang="en-US" sz="900" dirty="0" smtClean="0"/>
                        <a:t>3b: Chlorinated phenols and volatile</a:t>
                      </a:r>
                      <a:r>
                        <a:rPr lang="en-US" sz="900" baseline="0" dirty="0" smtClean="0"/>
                        <a:t> petroleum hydrocarbon exceed the CSR CL/IL Standard</a:t>
                      </a:r>
                    </a:p>
                    <a:p>
                      <a:r>
                        <a:rPr lang="en-US" sz="900" dirty="0" smtClean="0"/>
                        <a:t>3c: Chlorinated phenols and arsenic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dirty="0" smtClean="0"/>
                        <a:t>exceed the CSR CL/IL Standard</a:t>
                      </a:r>
                      <a:endParaRPr lang="en-CA" sz="900" dirty="0" smtClean="0"/>
                    </a:p>
                  </a:txBody>
                  <a:tcPr marL="48127" marR="48127" marT="24063" marB="24063"/>
                </a:tc>
              </a:tr>
              <a:tr h="195179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Groundwater</a:t>
                      </a:r>
                      <a:endParaRPr lang="en-CA" sz="900" dirty="0"/>
                    </a:p>
                  </a:txBody>
                  <a:tcPr marL="48127" marR="48127" marT="24063" marB="24063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Meets </a:t>
                      </a:r>
                      <a:r>
                        <a:rPr lang="en-US" sz="900" dirty="0" err="1" smtClean="0"/>
                        <a:t>MoE</a:t>
                      </a:r>
                      <a:r>
                        <a:rPr lang="en-US" sz="900" dirty="0" smtClean="0"/>
                        <a:t> Standards</a:t>
                      </a:r>
                      <a:endParaRPr lang="en-CA" sz="900" dirty="0"/>
                    </a:p>
                  </a:txBody>
                  <a:tcPr marL="48127" marR="48127" marT="24063" marB="24063"/>
                </a:tc>
              </a:tr>
              <a:tr h="195179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Vapour</a:t>
                      </a:r>
                      <a:endParaRPr lang="en-CA" sz="900" dirty="0"/>
                    </a:p>
                  </a:txBody>
                  <a:tcPr marL="48127" marR="48127" marT="24063" marB="2406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Meets </a:t>
                      </a:r>
                      <a:r>
                        <a:rPr lang="en-US" sz="900" dirty="0" err="1" smtClean="0"/>
                        <a:t>MoE</a:t>
                      </a:r>
                      <a:r>
                        <a:rPr lang="en-US" sz="900" dirty="0" smtClean="0"/>
                        <a:t> Standards</a:t>
                      </a:r>
                      <a:endParaRPr lang="en-CA" sz="900" dirty="0" smtClean="0"/>
                    </a:p>
                  </a:txBody>
                  <a:tcPr marL="48127" marR="48127" marT="24063" marB="24063"/>
                </a:tc>
              </a:tr>
              <a:tr h="668421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Extent</a:t>
                      </a:r>
                      <a:endParaRPr lang="en-CA" sz="900" dirty="0"/>
                    </a:p>
                  </a:txBody>
                  <a:tcPr marL="48127" marR="48127" marT="24063" marB="24063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Area 3a:</a:t>
                      </a:r>
                      <a:r>
                        <a:rPr lang="en-US" sz="900" baseline="0" dirty="0" smtClean="0"/>
                        <a:t> 1,800</a:t>
                      </a:r>
                      <a:r>
                        <a:rPr lang="en-US" sz="900" dirty="0" smtClean="0"/>
                        <a:t>m</a:t>
                      </a:r>
                      <a:r>
                        <a:rPr lang="en-US" sz="900" baseline="30000" dirty="0" smtClean="0"/>
                        <a:t>2</a:t>
                      </a:r>
                    </a:p>
                    <a:p>
                      <a:r>
                        <a:rPr lang="en-US" sz="900" baseline="0" dirty="0" smtClean="0"/>
                        <a:t>Area 3b: 1,000</a:t>
                      </a:r>
                      <a:r>
                        <a:rPr lang="en-US" sz="900" dirty="0" smtClean="0"/>
                        <a:t>m</a:t>
                      </a:r>
                      <a:r>
                        <a:rPr lang="en-US" sz="900" baseline="30000" dirty="0" smtClean="0"/>
                        <a:t>2</a:t>
                      </a:r>
                      <a:endParaRPr lang="en-US" sz="900" baseline="0" dirty="0" smtClean="0"/>
                    </a:p>
                    <a:p>
                      <a:r>
                        <a:rPr lang="en-US" sz="900" baseline="0" dirty="0" smtClean="0"/>
                        <a:t>Area 3c: 1,00</a:t>
                      </a:r>
                      <a:r>
                        <a:rPr lang="en-US" sz="900" dirty="0" smtClean="0"/>
                        <a:t>m</a:t>
                      </a:r>
                      <a:r>
                        <a:rPr lang="en-US" sz="900" baseline="30000" dirty="0" smtClean="0"/>
                        <a:t>2</a:t>
                      </a:r>
                      <a:endParaRPr lang="en-US" sz="900" baseline="0" dirty="0" smtClean="0"/>
                    </a:p>
                    <a:p>
                      <a:r>
                        <a:rPr lang="en-US" sz="900" baseline="0" dirty="0" smtClean="0"/>
                        <a:t>Volume: 9,100m</a:t>
                      </a:r>
                      <a:r>
                        <a:rPr lang="en-US" sz="900" baseline="30000" dirty="0" smtClean="0"/>
                        <a:t>3</a:t>
                      </a:r>
                    </a:p>
                  </a:txBody>
                  <a:tcPr marL="48127" marR="48127" marT="24063" marB="24063"/>
                </a:tc>
              </a:tr>
              <a:tr h="195179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Comments</a:t>
                      </a:r>
                      <a:endParaRPr lang="en-CA" sz="900" dirty="0"/>
                    </a:p>
                  </a:txBody>
                  <a:tcPr marL="48127" marR="48127" marT="24063" marB="24063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Contamination is </a:t>
                      </a:r>
                      <a:r>
                        <a:rPr lang="en-US" sz="900" baseline="0" dirty="0" smtClean="0"/>
                        <a:t> from former offsite sawmills</a:t>
                      </a:r>
                      <a:endParaRPr lang="en-CA" sz="900" dirty="0"/>
                    </a:p>
                  </a:txBody>
                  <a:tcPr marL="48127" marR="48127" marT="24063" marB="24063"/>
                </a:tc>
              </a:tr>
              <a:tr h="947821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Development Considerations</a:t>
                      </a:r>
                      <a:endParaRPr lang="en-CA" sz="900" dirty="0"/>
                    </a:p>
                  </a:txBody>
                  <a:tcPr marL="48127" marR="48127" marT="24063" marB="24063"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Liability with original polluter and known to </a:t>
                      </a:r>
                      <a:r>
                        <a:rPr lang="en-US" sz="900" dirty="0" err="1" smtClean="0"/>
                        <a:t>MoE</a:t>
                      </a:r>
                      <a:r>
                        <a:rPr lang="en-US" sz="900" dirty="0" smtClean="0"/>
                        <a:t>. SLRA</a:t>
                      </a:r>
                      <a:r>
                        <a:rPr lang="en-US" sz="900" baseline="0" dirty="0" smtClean="0"/>
                        <a:t> requires paving or 1 m capping with clean soil. </a:t>
                      </a:r>
                    </a:p>
                    <a:p>
                      <a:r>
                        <a:rPr lang="en-US" sz="900" baseline="0" dirty="0" smtClean="0"/>
                        <a:t>All potential impacts to marine receptors cannot be fully assessed using SLRA part of larger plume.</a:t>
                      </a:r>
                    </a:p>
                    <a:p>
                      <a:r>
                        <a:rPr lang="en-US" sz="900" baseline="0" dirty="0" smtClean="0"/>
                        <a:t>Future trenching work would require a ‘trench worker assessment’ prior to commencement of work</a:t>
                      </a:r>
                      <a:endParaRPr lang="en-CA" sz="900" b="1" dirty="0"/>
                    </a:p>
                  </a:txBody>
                  <a:tcPr marL="48127" marR="48127" marT="24063" marB="2406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AEC 4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image</a:t>
            </a:r>
            <a:endParaRPr lang="en-CA" dirty="0"/>
          </a:p>
        </p:txBody>
      </p:sp>
      <p:pic>
        <p:nvPicPr>
          <p:cNvPr id="12290" name="Picture 2" descr="\\Tent\Inbox\DSD REAL ESTATE\For Bill\1 Port Drive Site Investigation Jpegs\Slid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4191000" y="4724400"/>
          <a:ext cx="48768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903"/>
                <a:gridCol w="3793897"/>
              </a:tblGrid>
              <a:tr h="24741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Soils</a:t>
                      </a:r>
                      <a:endParaRPr lang="en-CA" sz="1200" dirty="0"/>
                    </a:p>
                  </a:txBody>
                  <a:tcPr marL="61007" marR="61007" marT="30503" marB="305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Cadmium and zinc exceed the CSR CL/IL Standard</a:t>
                      </a:r>
                      <a:endParaRPr lang="en-CA" sz="1200" dirty="0"/>
                    </a:p>
                  </a:txBody>
                  <a:tcPr marL="61007" marR="61007" marT="30503" marB="30503"/>
                </a:tc>
              </a:tr>
              <a:tr h="24741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Groundwater</a:t>
                      </a:r>
                      <a:endParaRPr lang="en-CA" sz="1200" dirty="0"/>
                    </a:p>
                  </a:txBody>
                  <a:tcPr marL="61007" marR="61007" marT="30503" marB="305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Meets </a:t>
                      </a:r>
                      <a:r>
                        <a:rPr lang="en-US" sz="1200" dirty="0" err="1" smtClean="0"/>
                        <a:t>MoE</a:t>
                      </a:r>
                      <a:r>
                        <a:rPr lang="en-US" sz="1200" dirty="0" smtClean="0"/>
                        <a:t> Standards</a:t>
                      </a:r>
                      <a:endParaRPr lang="en-CA" sz="1200" dirty="0"/>
                    </a:p>
                  </a:txBody>
                  <a:tcPr marL="61007" marR="61007" marT="30503" marB="30503"/>
                </a:tc>
              </a:tr>
              <a:tr h="247416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Vapour</a:t>
                      </a:r>
                      <a:endParaRPr lang="en-CA" sz="1200" dirty="0"/>
                    </a:p>
                  </a:txBody>
                  <a:tcPr marL="61007" marR="61007" marT="30503" marB="305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Meets </a:t>
                      </a:r>
                      <a:r>
                        <a:rPr lang="en-US" sz="1200" dirty="0" err="1" smtClean="0"/>
                        <a:t>MoE</a:t>
                      </a:r>
                      <a:r>
                        <a:rPr lang="en-US" sz="1200" dirty="0" smtClean="0"/>
                        <a:t> Standards</a:t>
                      </a:r>
                      <a:endParaRPr lang="en-CA" sz="1200" dirty="0" smtClean="0"/>
                    </a:p>
                  </a:txBody>
                  <a:tcPr marL="61007" marR="61007" marT="30503" marB="30503"/>
                </a:tc>
              </a:tr>
              <a:tr h="42704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Extent</a:t>
                      </a:r>
                      <a:endParaRPr lang="en-CA" sz="1200" dirty="0"/>
                    </a:p>
                  </a:txBody>
                  <a:tcPr marL="61007" marR="61007" marT="30503" marB="305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Area</a:t>
                      </a:r>
                      <a:r>
                        <a:rPr lang="en-US" sz="1200" baseline="0" dirty="0" smtClean="0"/>
                        <a:t> 4</a:t>
                      </a:r>
                      <a:r>
                        <a:rPr lang="en-US" sz="1200" dirty="0" smtClean="0"/>
                        <a:t>: 600m</a:t>
                      </a:r>
                      <a:r>
                        <a:rPr lang="en-US" sz="1200" baseline="30000" dirty="0" smtClean="0"/>
                        <a:t>2</a:t>
                      </a:r>
                    </a:p>
                    <a:p>
                      <a:r>
                        <a:rPr lang="en-US" sz="1200" baseline="0" dirty="0" smtClean="0"/>
                        <a:t>Volume: 1,320m</a:t>
                      </a:r>
                      <a:r>
                        <a:rPr lang="en-US" sz="1200" baseline="30000" dirty="0" smtClean="0"/>
                        <a:t>3</a:t>
                      </a:r>
                      <a:endParaRPr lang="en-CA" sz="1200" baseline="30000" dirty="0"/>
                    </a:p>
                  </a:txBody>
                  <a:tcPr marL="61007" marR="61007" marT="30503" marB="30503"/>
                </a:tc>
              </a:tr>
              <a:tr h="24741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Comments</a:t>
                      </a:r>
                      <a:endParaRPr lang="en-CA" sz="1200" dirty="0"/>
                    </a:p>
                  </a:txBody>
                  <a:tcPr marL="61007" marR="61007" marT="30503" marB="305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Soil impacts related to coal waste in fill soils</a:t>
                      </a:r>
                      <a:endParaRPr lang="en-CA" sz="1200" dirty="0"/>
                    </a:p>
                  </a:txBody>
                  <a:tcPr marL="61007" marR="61007" marT="30503" marB="30503"/>
                </a:tc>
              </a:tr>
              <a:tr h="6406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Development Considerations</a:t>
                      </a:r>
                      <a:endParaRPr lang="en-CA" sz="1200" dirty="0"/>
                    </a:p>
                  </a:txBody>
                  <a:tcPr marL="61007" marR="61007" marT="30503" marB="30503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Using a SLRA approach, these soils can remain in-situ</a:t>
                      </a:r>
                      <a:r>
                        <a:rPr lang="en-US" sz="1200" baseline="0" dirty="0" smtClean="0"/>
                        <a:t> with no need for remediation but would require either 1m of clean fill </a:t>
                      </a:r>
                      <a:r>
                        <a:rPr lang="en-US" sz="1200" b="1" baseline="0" dirty="0" smtClean="0"/>
                        <a:t>or</a:t>
                      </a:r>
                      <a:r>
                        <a:rPr lang="en-US" sz="1200" b="0" baseline="0" dirty="0" smtClean="0"/>
                        <a:t> for all areas to be paved to meet SLRA</a:t>
                      </a:r>
                      <a:endParaRPr lang="en-CA" sz="1200" dirty="0"/>
                    </a:p>
                  </a:txBody>
                  <a:tcPr marL="61007" marR="61007" marT="30503" marB="3050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ent\Inbox\DSD REAL ESTATE\For Bill\1 Port Drive Site Investigation Jpegs\Slid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Marine AEC 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image</a:t>
            </a:r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9529" y="118596"/>
          <a:ext cx="4223871" cy="2914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144"/>
                <a:gridCol w="3046727"/>
              </a:tblGrid>
              <a:tr h="41904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Sediments</a:t>
                      </a:r>
                      <a:endParaRPr lang="en-CA" sz="1200" dirty="0"/>
                    </a:p>
                  </a:txBody>
                  <a:tcPr marL="58976" marR="58976" marT="29487" marB="29487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Polycyclic Aromatic Hydrocarbons exceed the CST Typical</a:t>
                      </a:r>
                      <a:r>
                        <a:rPr lang="en-US" sz="1200" baseline="0" dirty="0" smtClean="0"/>
                        <a:t> Sediment Standards</a:t>
                      </a:r>
                      <a:endParaRPr lang="en-CA" sz="1200" dirty="0"/>
                    </a:p>
                  </a:txBody>
                  <a:tcPr marL="58976" marR="58976" marT="29487" marB="29487"/>
                </a:tc>
              </a:tr>
              <a:tr h="2391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Groundwater</a:t>
                      </a:r>
                      <a:endParaRPr lang="en-CA" sz="1200" dirty="0"/>
                    </a:p>
                  </a:txBody>
                  <a:tcPr marL="58976" marR="58976" marT="29487" marB="29487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</a:t>
                      </a:r>
                      <a:endParaRPr lang="en-CA" sz="1200" dirty="0"/>
                    </a:p>
                  </a:txBody>
                  <a:tcPr marL="58976" marR="58976" marT="29487" marB="29487"/>
                </a:tc>
              </a:tr>
              <a:tr h="23918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Vapour</a:t>
                      </a:r>
                      <a:endParaRPr lang="en-CA" sz="1200" dirty="0"/>
                    </a:p>
                  </a:txBody>
                  <a:tcPr marL="58976" marR="58976" marT="29487" marB="2948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NA</a:t>
                      </a:r>
                      <a:endParaRPr lang="en-CA" sz="1200" dirty="0" smtClean="0"/>
                    </a:p>
                  </a:txBody>
                  <a:tcPr marL="58976" marR="58976" marT="29487" marB="29487"/>
                </a:tc>
              </a:tr>
              <a:tr h="41904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Extent</a:t>
                      </a:r>
                      <a:endParaRPr lang="en-CA" sz="1200" dirty="0"/>
                    </a:p>
                  </a:txBody>
                  <a:tcPr marL="58976" marR="58976" marT="29487" marB="29487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Area M1: 980m</a:t>
                      </a:r>
                      <a:r>
                        <a:rPr lang="en-US" sz="1200" baseline="30000" dirty="0" smtClean="0"/>
                        <a:t>2</a:t>
                      </a:r>
                    </a:p>
                    <a:p>
                      <a:r>
                        <a:rPr lang="en-US" sz="1200" baseline="0" dirty="0" smtClean="0"/>
                        <a:t>Volume: 1,470m</a:t>
                      </a:r>
                      <a:r>
                        <a:rPr lang="en-US" sz="1200" baseline="30000" dirty="0" smtClean="0"/>
                        <a:t>3</a:t>
                      </a:r>
                      <a:endParaRPr lang="en-CA" sz="1200" baseline="30000" dirty="0"/>
                    </a:p>
                  </a:txBody>
                  <a:tcPr marL="58976" marR="58976" marT="29487" marB="29487"/>
                </a:tc>
              </a:tr>
              <a:tr h="59907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Comments</a:t>
                      </a:r>
                      <a:endParaRPr lang="en-CA" sz="1200" dirty="0"/>
                    </a:p>
                  </a:txBody>
                  <a:tcPr marL="58976" marR="58976" marT="29487" marB="29487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Detailed</a:t>
                      </a:r>
                      <a:r>
                        <a:rPr lang="en-US" sz="1200" baseline="0" dirty="0" smtClean="0"/>
                        <a:t> R</a:t>
                      </a:r>
                      <a:r>
                        <a:rPr lang="en-US" sz="1200" dirty="0" smtClean="0"/>
                        <a:t>isk Assessment (DRA) required to assess sediment impacts and evaluate remediation options</a:t>
                      </a:r>
                      <a:endParaRPr lang="en-CA" sz="1200" dirty="0"/>
                    </a:p>
                  </a:txBody>
                  <a:tcPr marL="58976" marR="58976" marT="29487" marB="29487"/>
                </a:tc>
              </a:tr>
              <a:tr h="59907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Development Considerations</a:t>
                      </a:r>
                      <a:endParaRPr lang="en-CA" sz="1200" dirty="0"/>
                    </a:p>
                  </a:txBody>
                  <a:tcPr marL="58976" marR="58976" marT="29487" marB="29487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Future redevelopment of the parent</a:t>
                      </a:r>
                      <a:r>
                        <a:rPr lang="en-US" sz="1200" baseline="0" dirty="0" smtClean="0"/>
                        <a:t> property requires the DRA to be completed and possibly an approval in principle of a remediation plan from BC </a:t>
                      </a:r>
                      <a:r>
                        <a:rPr lang="en-US" sz="1200" baseline="0" dirty="0" err="1" smtClean="0"/>
                        <a:t>MoE</a:t>
                      </a:r>
                      <a:r>
                        <a:rPr lang="en-US" sz="1200" baseline="0" dirty="0" smtClean="0"/>
                        <a:t> in place, prior to redevelopment/subdivision of upland areas</a:t>
                      </a:r>
                      <a:endParaRPr lang="en-CA" sz="1200" dirty="0"/>
                    </a:p>
                  </a:txBody>
                  <a:tcPr marL="58976" marR="58976" marT="29487" marB="2948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\\Tent\Inbox\DSD REAL ESTATE\For Bill\1 Port Drive Site Investigation Jpegs\Slid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South End Waterfro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922" y="0"/>
            <a:ext cx="916492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Agenda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4953000" cy="3962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Property background</a:t>
            </a:r>
          </a:p>
          <a:p>
            <a:r>
              <a:rPr lang="en-US" dirty="0" smtClean="0"/>
              <a:t>Project scope</a:t>
            </a:r>
          </a:p>
          <a:p>
            <a:r>
              <a:rPr lang="en-US" dirty="0" smtClean="0"/>
              <a:t>Stage 1 Preliminary Site Investigation (PSI) Results</a:t>
            </a:r>
          </a:p>
          <a:p>
            <a:r>
              <a:rPr lang="en-US" dirty="0" smtClean="0"/>
              <a:t>Detailed Site Investigation (DSI) Results</a:t>
            </a:r>
          </a:p>
          <a:p>
            <a:r>
              <a:rPr lang="en-US" dirty="0" smtClean="0"/>
              <a:t>2015 </a:t>
            </a:r>
            <a:r>
              <a:rPr lang="en-US" dirty="0" err="1" smtClean="0"/>
              <a:t>Workplan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Implications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map with Foy road over AECs</a:t>
            </a:r>
            <a:endParaRPr lang="en-CA" dirty="0"/>
          </a:p>
        </p:txBody>
      </p:sp>
      <p:pic>
        <p:nvPicPr>
          <p:cNvPr id="3074" name="Picture 2" descr="\\Tent\Inbox\DSD REAL ESTATE\For Bill\1 Port Drive Site Investigation Jpegs\Slid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Conclusions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AECs are confined to 2.83 areas of upland and 6 .8 acre </a:t>
            </a:r>
            <a:r>
              <a:rPr lang="en-US" dirty="0" err="1" smtClean="0"/>
              <a:t>waterlot</a:t>
            </a:r>
            <a:endParaRPr lang="en-US" dirty="0" smtClean="0"/>
          </a:p>
          <a:p>
            <a:r>
              <a:rPr lang="en-US" dirty="0" smtClean="0"/>
              <a:t>Using a SLRA approach no clean up required for majority of property during future redevelopment </a:t>
            </a:r>
          </a:p>
          <a:p>
            <a:r>
              <a:rPr lang="en-US" dirty="0" smtClean="0"/>
              <a:t>Majority of area  adjacent to former sawmills not able to fully assess using a SLRA but will be under the future road</a:t>
            </a:r>
          </a:p>
          <a:p>
            <a:r>
              <a:rPr lang="en-US" dirty="0" smtClean="0"/>
              <a:t>Require a Detailed Risk Assessment (DRA) and possibly an Agreement in Principle (AIP) from MOE on the </a:t>
            </a:r>
            <a:r>
              <a:rPr lang="en-US" dirty="0" err="1" smtClean="0"/>
              <a:t>waterlot</a:t>
            </a:r>
            <a:r>
              <a:rPr lang="en-US" dirty="0" smtClean="0"/>
              <a:t> to unlock future development &amp; subdivision of the entire property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Next Steps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Seasonal sampling groundwater and further soil </a:t>
            </a:r>
            <a:r>
              <a:rPr lang="en-US" dirty="0" err="1" smtClean="0"/>
              <a:t>vapour</a:t>
            </a:r>
            <a:r>
              <a:rPr lang="en-US" dirty="0" smtClean="0"/>
              <a:t> assessment</a:t>
            </a:r>
          </a:p>
          <a:p>
            <a:r>
              <a:rPr lang="en-US" dirty="0" smtClean="0"/>
              <a:t>Assess if ‘flow through’ status for a portion of AEC3 with highest soil impacts is </a:t>
            </a:r>
            <a:r>
              <a:rPr lang="en-US" dirty="0" err="1" smtClean="0"/>
              <a:t>feasbile</a:t>
            </a:r>
            <a:endParaRPr lang="en-US" dirty="0" smtClean="0"/>
          </a:p>
          <a:p>
            <a:r>
              <a:rPr lang="en-US" dirty="0" smtClean="0"/>
              <a:t>DRA for Marine AEC1</a:t>
            </a:r>
          </a:p>
          <a:p>
            <a:r>
              <a:rPr lang="en-US" dirty="0" smtClean="0"/>
              <a:t>Evaluate potential remedial options for both upland and </a:t>
            </a:r>
            <a:r>
              <a:rPr lang="en-US" dirty="0" err="1" smtClean="0"/>
              <a:t>waterlot</a:t>
            </a:r>
            <a:r>
              <a:rPr lang="en-US" dirty="0" smtClean="0"/>
              <a:t> portion of property</a:t>
            </a:r>
          </a:p>
          <a:p>
            <a:r>
              <a:rPr lang="en-US" dirty="0" smtClean="0"/>
              <a:t>Budgeted $210,000 in 2015 with $60k grant from FCM GMF</a:t>
            </a:r>
          </a:p>
          <a:p>
            <a:r>
              <a:rPr lang="en-US" smtClean="0"/>
              <a:t>Prepare master plan for site (2015)</a:t>
            </a:r>
            <a:endParaRPr lang="en-US" dirty="0" smtClean="0"/>
          </a:p>
          <a:p>
            <a:r>
              <a:rPr lang="en-US" dirty="0" smtClean="0"/>
              <a:t>Prepare final remediation plan or plans to follow development and secure future development approvals and subdivision in 2016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Tent\Inbox\DSD REAL ESTATE\For Bill\1 Port Drive Site Investigation Jpegs\Slid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62600" y="3124200"/>
            <a:ext cx="3581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Purchased in 2013 by </a:t>
            </a:r>
            <a:r>
              <a:rPr lang="en-US" sz="2400" dirty="0" err="1" smtClean="0"/>
              <a:t>CoN</a:t>
            </a:r>
            <a:endParaRPr lang="en-US" sz="2400" dirty="0" smtClean="0"/>
          </a:p>
          <a:p>
            <a:r>
              <a:rPr lang="en-US" sz="2400" dirty="0" smtClean="0"/>
              <a:t>$3.4 million</a:t>
            </a:r>
          </a:p>
          <a:p>
            <a:r>
              <a:rPr lang="en-US" sz="2400" dirty="0" smtClean="0"/>
              <a:t>10.8 ha (26.7 acres)</a:t>
            </a:r>
            <a:endParaRPr lang="en-C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ent\Inbox\DSD REAL ESTATE\For Bill\1 Port Drive Site Investigation Jpegs\historica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Tent\Inbox\DSD REAL ESTATE\For Bill\1 Port Drive Site Investigation Jpegs\historica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Tent\Inbox\DSD REAL ESTATE\For Bill\1 Port Drive Site Investigation Jpegs\historica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Tent\Inbox\DSD REAL ESTATE\For Bill\1 Port Drive Site Investigation Jpegs\historical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Tent\Inbox\DSD REAL ESTATE\For Bill\1 Port Drive Site Investigation Jpegs\historical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Tent\Inbox\DSD REAL ESTATE\For Bill\1 Port Drive Site Investigation Jpegs\historical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796</Words>
  <Application>Microsoft Office PowerPoint</Application>
  <PresentationFormat>On-screen Show (4:3)</PresentationFormat>
  <Paragraphs>123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Agenda</vt:lpstr>
      <vt:lpstr>Slide 3</vt:lpstr>
      <vt:lpstr>Slide 4</vt:lpstr>
      <vt:lpstr>Slide 5</vt:lpstr>
      <vt:lpstr>Slide 6</vt:lpstr>
      <vt:lpstr>Slide 7</vt:lpstr>
      <vt:lpstr>Slide 8</vt:lpstr>
      <vt:lpstr>Slide 9</vt:lpstr>
      <vt:lpstr>Project Scope</vt:lpstr>
      <vt:lpstr>Stage 1 Report</vt:lpstr>
      <vt:lpstr>Insert slide with AEC’s &amp; APECs</vt:lpstr>
      <vt:lpstr>Detailed Site Investigation</vt:lpstr>
      <vt:lpstr>AEC 1</vt:lpstr>
      <vt:lpstr>AEC 2</vt:lpstr>
      <vt:lpstr>Slide 16</vt:lpstr>
      <vt:lpstr>AEC 4</vt:lpstr>
      <vt:lpstr>Marine AEC 1</vt:lpstr>
      <vt:lpstr>Slide 19</vt:lpstr>
      <vt:lpstr>Implications</vt:lpstr>
      <vt:lpstr>Conclusions</vt:lpstr>
      <vt:lpstr>Next Steps</vt:lpstr>
    </vt:vector>
  </TitlesOfParts>
  <Company>City of Nanaimo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npeterson</dc:creator>
  <cp:lastModifiedBy>City of Nanaimo</cp:lastModifiedBy>
  <cp:revision>31</cp:revision>
  <dcterms:created xsi:type="dcterms:W3CDTF">2014-06-20T17:07:45Z</dcterms:created>
  <dcterms:modified xsi:type="dcterms:W3CDTF">2015-02-20T19:56:44Z</dcterms:modified>
</cp:coreProperties>
</file>