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58" r:id="rId3"/>
    <p:sldId id="261" r:id="rId4"/>
    <p:sldId id="337" r:id="rId5"/>
    <p:sldId id="336" r:id="rId6"/>
    <p:sldId id="294" r:id="rId7"/>
    <p:sldId id="291" r:id="rId8"/>
    <p:sldId id="293" r:id="rId9"/>
    <p:sldId id="292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6" r:id="rId19"/>
    <p:sldId id="28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75" d="100"/>
          <a:sy n="175" d="100"/>
        </p:scale>
        <p:origin x="-170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1D50FC-6B3B-4CF3-BCDD-F5D699F7A859}" type="datetimeFigureOut">
              <a:rPr lang="en-CA" smtClean="0"/>
              <a:pPr/>
              <a:t>09/03/2016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59A2-04A3-4A7A-A97D-6DA3BA937B0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562965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9A92D-9FD5-4F79-86F9-15ACA566DB19}" type="slidenum">
              <a:rPr lang="en-CA" smtClean="0">
                <a:solidFill>
                  <a:prstClr val="black"/>
                </a:solidFill>
              </a:rPr>
              <a:pPr/>
              <a:t>1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9074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SENTENCE FOR EACH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759A2-04A3-4A7A-A97D-6DA3BA937B0C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531167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759A2-04A3-4A7A-A97D-6DA3BA937B0C}" type="slidenum">
              <a:rPr lang="en-CA" smtClean="0"/>
              <a:pPr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75178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9A92D-9FD5-4F79-86F9-15ACA566DB19}" type="slidenum">
              <a:rPr lang="en-CA" smtClean="0">
                <a:solidFill>
                  <a:prstClr val="black"/>
                </a:solidFill>
              </a:rPr>
              <a:pPr/>
              <a:t>19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9288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6791" y="3268132"/>
            <a:ext cx="5680052" cy="2315632"/>
          </a:xfrm>
        </p:spPr>
        <p:txBody>
          <a:bodyPr lIns="9144" tIns="27432" rIns="9144" bIns="27432" anchor="ctr" anchorCtr="0"/>
          <a:lstStyle>
            <a:lvl1pPr>
              <a:defRPr lang="en-US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ct val="20000"/>
              </a:spcBef>
              <a:buFont typeface="Arial"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260065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defTabSz="457200"/>
            <a:fld id="{DB905C62-5796-48CB-90B5-1CBFD7D6D268}" type="datetime1">
              <a:rPr lang="en-US" smtClean="0">
                <a:solidFill>
                  <a:prstClr val="white">
                    <a:lumMod val="65000"/>
                  </a:prstClr>
                </a:solidFill>
              </a:rPr>
              <a:pPr defTabSz="457200"/>
              <a:t>3/9/2016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941" y="0"/>
            <a:ext cx="9151739" cy="5583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0162448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MC Offices-Last p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-7" y="-1"/>
            <a:ext cx="9144019" cy="6451256"/>
            <a:chOff x="-7" y="-1"/>
            <a:chExt cx="9144019" cy="6451256"/>
          </a:xfrm>
        </p:grpSpPr>
        <p:sp>
          <p:nvSpPr>
            <p:cNvPr id="3" name="Rectangle 2"/>
            <p:cNvSpPr/>
            <p:nvPr userDrawn="1"/>
          </p:nvSpPr>
          <p:spPr>
            <a:xfrm>
              <a:off x="-7" y="-1"/>
              <a:ext cx="9144019" cy="5016501"/>
            </a:xfrm>
            <a:prstGeom prst="rect">
              <a:avLst/>
            </a:prstGeom>
            <a:solidFill>
              <a:srgbClr val="5E973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4" name="Picture 3" descr="WMC_logoRGB.jp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024336" y="5637765"/>
              <a:ext cx="3059832" cy="81349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 userDrawn="1"/>
          </p:nvSpPr>
          <p:spPr>
            <a:xfrm>
              <a:off x="2119023" y="2422073"/>
              <a:ext cx="49273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dirty="0">
                  <a:solidFill>
                    <a:prstClr val="white"/>
                  </a:solidFill>
                </a:rPr>
                <a:t>Vancouver    |   Edmonton   |   Calgary   |   Toronto</a:t>
              </a:r>
            </a:p>
            <a:p>
              <a:pPr defTabSz="457200"/>
              <a:endParaRPr lang="en-US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526086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752975"/>
            <a:ext cx="5486400" cy="566738"/>
          </a:xfrm>
        </p:spPr>
        <p:txBody>
          <a:bodyPr anchor="b"/>
          <a:lstStyle>
            <a:lvl1pPr algn="l">
              <a:defRPr sz="2000" b="1"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5562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19713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entury Gothic" panose="020B0502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700867" y="6533614"/>
            <a:ext cx="3564466" cy="219075"/>
          </a:xfrm>
          <a:prstGeom prst="rect">
            <a:avLst/>
          </a:prstGeom>
        </p:spPr>
        <p:txBody>
          <a:bodyPr tIns="9144" bIns="18288" anchor="ctr" anchorCtr="0"/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defTabSz="457200"/>
            <a:fld id="{07159D94-25A9-4504-8531-83C20CC81818}" type="datetime1">
              <a:rPr lang="en-US" smtClean="0">
                <a:solidFill>
                  <a:prstClr val="white">
                    <a:lumMod val="65000"/>
                  </a:prstClr>
                </a:solidFill>
              </a:rPr>
              <a:pPr defTabSz="457200"/>
              <a:t>3/9/2016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00867" y="6234905"/>
            <a:ext cx="3564466" cy="265642"/>
          </a:xfrm>
          <a:prstGeom prst="rect">
            <a:avLst/>
          </a:prstGeom>
        </p:spPr>
        <p:txBody>
          <a:bodyPr tIns="9144" bIns="18288" anchor="ctr" anchorCtr="0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defTabSz="457200"/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27533" y="6244437"/>
            <a:ext cx="448734" cy="365125"/>
          </a:xfrm>
          <a:prstGeom prst="rect">
            <a:avLst/>
          </a:prstGeom>
        </p:spPr>
        <p:txBody>
          <a:bodyPr lIns="9144" rIns="9144"/>
          <a:lstStyle>
            <a:lvl1pPr>
              <a:defRPr sz="140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r" defTabSz="457200"/>
            <a:fld id="{80D235DF-731F-2848-B694-9E215DDC2DCA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 algn="r" defTabSz="457200"/>
              <a:t>‹#›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9350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 marL="342900" indent="-342900">
              <a:buClr>
                <a:srgbClr val="5E9732"/>
              </a:buClr>
              <a:buFont typeface="Wingdings" panose="05000000000000000000" pitchFamily="2" charset="2"/>
              <a:buChar char="§"/>
              <a:defRPr sz="2200">
                <a:latin typeface="Century Gothic" panose="020B0502020202020204" pitchFamily="34" charset="0"/>
              </a:defRPr>
            </a:lvl1pPr>
            <a:lvl2pPr>
              <a:buClr>
                <a:srgbClr val="5E9732"/>
              </a:buClr>
              <a:defRPr sz="2000">
                <a:latin typeface="Century Gothic" panose="020B0502020202020204" pitchFamily="34" charset="0"/>
              </a:defRPr>
            </a:lvl2pPr>
            <a:lvl3pPr>
              <a:buClr>
                <a:srgbClr val="97B977"/>
              </a:buClr>
              <a:defRPr sz="1800">
                <a:latin typeface="Century Gothic" panose="020B0502020202020204" pitchFamily="34" charset="0"/>
              </a:defRPr>
            </a:lvl3pPr>
            <a:lvl4pPr>
              <a:buClr>
                <a:srgbClr val="D5D10E"/>
              </a:buClr>
              <a:defRPr sz="1800">
                <a:latin typeface="Century Gothic" panose="020B0502020202020204" pitchFamily="34" charset="0"/>
              </a:defRPr>
            </a:lvl4pPr>
            <a:lvl5pPr>
              <a:buClr>
                <a:srgbClr val="9FA19A"/>
              </a:buClr>
              <a:defRPr sz="18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700867" y="6533614"/>
            <a:ext cx="3564466" cy="219075"/>
          </a:xfrm>
          <a:prstGeom prst="rect">
            <a:avLst/>
          </a:prstGeom>
        </p:spPr>
        <p:txBody>
          <a:bodyPr tIns="9144" bIns="18288" anchor="ctr" anchorCtr="0"/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defTabSz="457200"/>
            <a:fld id="{6F8D802D-3FB4-404F-9C16-37816F0F1659}" type="datetime1">
              <a:rPr lang="en-US" smtClean="0">
                <a:solidFill>
                  <a:prstClr val="white">
                    <a:lumMod val="65000"/>
                  </a:prstClr>
                </a:solidFill>
              </a:rPr>
              <a:pPr defTabSz="457200"/>
              <a:t>3/9/2016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00867" y="6234905"/>
            <a:ext cx="3564466" cy="265642"/>
          </a:xfrm>
          <a:prstGeom prst="rect">
            <a:avLst/>
          </a:prstGeom>
        </p:spPr>
        <p:txBody>
          <a:bodyPr tIns="9144" bIns="18288" anchor="ctr" anchorCtr="0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defTabSz="457200"/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27533" y="6244437"/>
            <a:ext cx="448734" cy="365125"/>
          </a:xfrm>
          <a:prstGeom prst="rect">
            <a:avLst/>
          </a:prstGeom>
        </p:spPr>
        <p:txBody>
          <a:bodyPr lIns="9144" rIns="9144"/>
          <a:lstStyle>
            <a:lvl1pPr>
              <a:defRPr sz="140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r" defTabSz="457200"/>
            <a:fld id="{80D235DF-731F-2848-B694-9E215DDC2DCA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 algn="r" defTabSz="457200"/>
              <a:t>‹#›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1508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7AC143"/>
              </a:buClr>
              <a:defRPr sz="2200"/>
            </a:lvl1pPr>
            <a:lvl2pPr>
              <a:buClr>
                <a:srgbClr val="5E9732"/>
              </a:buClr>
              <a:defRPr sz="2000"/>
            </a:lvl2pPr>
            <a:lvl3pPr>
              <a:buClr>
                <a:srgbClr val="97B977"/>
              </a:buClr>
              <a:defRPr sz="1800"/>
            </a:lvl3pPr>
            <a:lvl4pPr>
              <a:buClr>
                <a:srgbClr val="D5D10E"/>
              </a:buClr>
              <a:defRPr sz="1800"/>
            </a:lvl4pPr>
            <a:lvl5pPr>
              <a:buClr>
                <a:srgbClr val="9FA19A"/>
              </a:buCl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700867" y="6533614"/>
            <a:ext cx="3564466" cy="219075"/>
          </a:xfrm>
          <a:prstGeom prst="rect">
            <a:avLst/>
          </a:prstGeom>
        </p:spPr>
        <p:txBody>
          <a:bodyPr tIns="9144" bIns="18288" anchor="ctr" anchorCtr="0"/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defTabSz="457200"/>
            <a:fld id="{A4418DFE-24CD-4C62-BBC4-697254A0C1D6}" type="datetime1">
              <a:rPr lang="en-US" smtClean="0">
                <a:solidFill>
                  <a:prstClr val="white">
                    <a:lumMod val="65000"/>
                  </a:prstClr>
                </a:solidFill>
              </a:rPr>
              <a:pPr defTabSz="457200"/>
              <a:t>3/9/2016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00867" y="6234905"/>
            <a:ext cx="3564466" cy="265642"/>
          </a:xfrm>
          <a:prstGeom prst="rect">
            <a:avLst/>
          </a:prstGeom>
        </p:spPr>
        <p:txBody>
          <a:bodyPr tIns="9144" bIns="18288" anchor="ctr" anchorCtr="0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defTabSz="457200"/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27533" y="6244437"/>
            <a:ext cx="448734" cy="365125"/>
          </a:xfrm>
          <a:prstGeom prst="rect">
            <a:avLst/>
          </a:prstGeom>
        </p:spPr>
        <p:txBody>
          <a:bodyPr lIns="9144" rIns="9144"/>
          <a:lstStyle>
            <a:lvl1pPr>
              <a:defRPr sz="140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r" defTabSz="457200"/>
            <a:fld id="{80D235DF-731F-2848-B694-9E215DDC2DCA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 algn="r" defTabSz="457200"/>
              <a:t>‹#›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9897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(Option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85800" y="672035"/>
            <a:ext cx="7772400" cy="14700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170746896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86" t="30502" r="5021" b="17316"/>
          <a:stretch/>
        </p:blipFill>
        <p:spPr>
          <a:xfrm>
            <a:off x="3632200" y="2878661"/>
            <a:ext cx="5511812" cy="2379135"/>
          </a:xfrm>
          <a:prstGeom prst="rect">
            <a:avLst/>
          </a:prstGeom>
        </p:spPr>
      </p:pic>
      <p:pic>
        <p:nvPicPr>
          <p:cNvPr id="6" name="Picture 5" descr="482082467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75" t="1934" b="919"/>
          <a:stretch/>
        </p:blipFill>
        <p:spPr>
          <a:xfrm>
            <a:off x="0" y="2878661"/>
            <a:ext cx="3563888" cy="2379135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-7" y="0"/>
            <a:ext cx="9144019" cy="545855"/>
          </a:xfrm>
          <a:prstGeom prst="rect">
            <a:avLst/>
          </a:prstGeom>
          <a:solidFill>
            <a:srgbClr val="5E973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260065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defTabSz="457200"/>
            <a:fld id="{75CBE725-E6AE-44F7-BF1B-D1171A836CDE}" type="datetime1">
              <a:rPr lang="en-US" smtClean="0">
                <a:solidFill>
                  <a:prstClr val="white">
                    <a:lumMod val="65000"/>
                  </a:prstClr>
                </a:solidFill>
              </a:rPr>
              <a:pPr defTabSz="457200"/>
              <a:t>3/9/2016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0973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7" y="0"/>
            <a:ext cx="9144019" cy="690674"/>
          </a:xfrm>
          <a:prstGeom prst="rect">
            <a:avLst/>
          </a:prstGeom>
          <a:solidFill>
            <a:srgbClr val="5E973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0674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00867" y="6533614"/>
            <a:ext cx="3564466" cy="219075"/>
          </a:xfrm>
          <a:prstGeom prst="rect">
            <a:avLst/>
          </a:prstGeom>
        </p:spPr>
        <p:txBody>
          <a:bodyPr tIns="9144" bIns="18288" anchor="ctr" anchorCtr="0"/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defTabSz="457200"/>
            <a:fld id="{B656EAD8-2BE4-43DA-B18F-5AF70FD1CB8A}" type="datetime1">
              <a:rPr lang="en-US" smtClean="0">
                <a:solidFill>
                  <a:prstClr val="white">
                    <a:lumMod val="65000"/>
                  </a:prstClr>
                </a:solidFill>
              </a:rPr>
              <a:pPr defTabSz="457200"/>
              <a:t>3/9/2016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00867" y="6234905"/>
            <a:ext cx="3564466" cy="265642"/>
          </a:xfrm>
          <a:prstGeom prst="rect">
            <a:avLst/>
          </a:prstGeom>
        </p:spPr>
        <p:txBody>
          <a:bodyPr tIns="9144" bIns="18288" anchor="ctr" anchorCtr="0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defTabSz="457200"/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27532" y="6387564"/>
            <a:ext cx="448734" cy="365125"/>
          </a:xfrm>
          <a:prstGeom prst="rect">
            <a:avLst/>
          </a:prstGeom>
        </p:spPr>
        <p:txBody>
          <a:bodyPr lIns="9144" rIns="9144"/>
          <a:lstStyle>
            <a:lvl1pPr>
              <a:defRPr sz="140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r" defTabSz="457200"/>
            <a:fld id="{80D235DF-731F-2848-B694-9E215DDC2DCA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 algn="r" defTabSz="457200"/>
              <a:t>‹#›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457200" y="1774927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199" y="1089080"/>
            <a:ext cx="8170333" cy="1828193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>
              <a:spcBef>
                <a:spcPts val="0"/>
              </a:spcBef>
              <a:buClr>
                <a:srgbClr val="7AC143"/>
              </a:buClr>
              <a:buFont typeface="Wingdings" panose="05000000000000000000" pitchFamily="2" charset="2"/>
              <a:buChar char="§"/>
              <a:defRPr sz="2200">
                <a:latin typeface="Century Gothic" panose="020B0502020202020204" pitchFamily="34" charset="0"/>
              </a:defRPr>
            </a:lvl1pPr>
            <a:lvl2pPr>
              <a:buClr>
                <a:srgbClr val="5E9732"/>
              </a:buClr>
              <a:defRPr sz="2000">
                <a:latin typeface="Century Gothic" panose="020B0502020202020204" pitchFamily="34" charset="0"/>
              </a:defRPr>
            </a:lvl2pPr>
            <a:lvl3pPr>
              <a:buClr>
                <a:srgbClr val="97B977"/>
              </a:buClr>
              <a:defRPr sz="1800">
                <a:latin typeface="Century Gothic" panose="020B0502020202020204" pitchFamily="34" charset="0"/>
              </a:defRPr>
            </a:lvl3pPr>
            <a:lvl4pPr>
              <a:buClr>
                <a:srgbClr val="D5D10E"/>
              </a:buClr>
              <a:defRPr sz="1800">
                <a:latin typeface="Century Gothic" panose="020B0502020202020204" pitchFamily="34" charset="0"/>
              </a:defRPr>
            </a:lvl4pPr>
            <a:lvl5pPr>
              <a:buClr>
                <a:srgbClr val="9FA19A"/>
              </a:buClr>
              <a:defRPr sz="18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05158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-7" y="0"/>
            <a:ext cx="9144019" cy="545855"/>
          </a:xfrm>
          <a:prstGeom prst="rect">
            <a:avLst/>
          </a:prstGeom>
          <a:solidFill>
            <a:srgbClr val="5E973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700867" y="6533614"/>
            <a:ext cx="3564466" cy="219075"/>
          </a:xfrm>
          <a:prstGeom prst="rect">
            <a:avLst/>
          </a:prstGeom>
        </p:spPr>
        <p:txBody>
          <a:bodyPr tIns="9144" bIns="18288" anchor="ctr" anchorCtr="0"/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defTabSz="457200"/>
            <a:fld id="{752D2F57-8CB2-49C1-A7B9-55743A6D00B8}" type="datetime1">
              <a:rPr lang="en-US" smtClean="0">
                <a:solidFill>
                  <a:prstClr val="white">
                    <a:lumMod val="65000"/>
                  </a:prstClr>
                </a:solidFill>
              </a:rPr>
              <a:pPr defTabSz="457200"/>
              <a:t>3/9/2016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00867" y="6234905"/>
            <a:ext cx="3564466" cy="265642"/>
          </a:xfrm>
          <a:prstGeom prst="rect">
            <a:avLst/>
          </a:prstGeom>
        </p:spPr>
        <p:txBody>
          <a:bodyPr tIns="9144" bIns="18288" anchor="ctr" anchorCtr="0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defTabSz="457200"/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27533" y="6244437"/>
            <a:ext cx="448734" cy="365125"/>
          </a:xfrm>
          <a:prstGeom prst="rect">
            <a:avLst/>
          </a:prstGeom>
        </p:spPr>
        <p:txBody>
          <a:bodyPr lIns="9144" rIns="9144"/>
          <a:lstStyle>
            <a:lvl1pPr>
              <a:defRPr sz="140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r" defTabSz="457200"/>
            <a:fld id="{80D235DF-731F-2848-B694-9E215DDC2DCA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 algn="r" defTabSz="457200"/>
              <a:t>‹#›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947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7" y="0"/>
            <a:ext cx="9144019" cy="690674"/>
          </a:xfrm>
          <a:prstGeom prst="rect">
            <a:avLst/>
          </a:prstGeom>
          <a:solidFill>
            <a:srgbClr val="5E973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" y="0"/>
            <a:ext cx="9144007" cy="690674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1312327"/>
            <a:ext cx="4038600" cy="2197525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>
              <a:buClr>
                <a:srgbClr val="7AC143"/>
              </a:buClr>
              <a:buFont typeface="Wingdings" panose="05000000000000000000" pitchFamily="2" charset="2"/>
              <a:buChar char="§"/>
              <a:defRPr sz="2200">
                <a:latin typeface="Century Gothic" panose="020B0502020202020204" pitchFamily="34" charset="0"/>
              </a:defRPr>
            </a:lvl1pPr>
            <a:lvl2pPr>
              <a:buClr>
                <a:srgbClr val="5E9732"/>
              </a:buClr>
              <a:defRPr sz="2000">
                <a:latin typeface="Century Gothic" panose="020B0502020202020204" pitchFamily="34" charset="0"/>
              </a:defRPr>
            </a:lvl2pPr>
            <a:lvl3pPr>
              <a:buClr>
                <a:srgbClr val="97B977"/>
              </a:buClr>
              <a:defRPr sz="1800">
                <a:latin typeface="Century Gothic" panose="020B0502020202020204" pitchFamily="34" charset="0"/>
              </a:defRPr>
            </a:lvl3pPr>
            <a:lvl4pPr>
              <a:buClr>
                <a:srgbClr val="D5D10E"/>
              </a:buClr>
              <a:defRPr sz="1800">
                <a:latin typeface="Century Gothic" panose="020B0502020202020204" pitchFamily="34" charset="0"/>
              </a:defRPr>
            </a:lvl4pPr>
            <a:lvl5pPr>
              <a:buClr>
                <a:srgbClr val="9FA19A"/>
              </a:buClr>
              <a:defRPr sz="18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5" name="Content Placeholder 5"/>
          <p:cNvSpPr>
            <a:spLocks noGrp="1"/>
          </p:cNvSpPr>
          <p:nvPr>
            <p:ph sz="quarter" idx="13"/>
          </p:nvPr>
        </p:nvSpPr>
        <p:spPr>
          <a:xfrm>
            <a:off x="313267" y="1312327"/>
            <a:ext cx="4038600" cy="2197525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>
              <a:buClr>
                <a:srgbClr val="7AC143"/>
              </a:buClr>
              <a:buFont typeface="Wingdings" panose="05000000000000000000" pitchFamily="2" charset="2"/>
              <a:buChar char="§"/>
              <a:defRPr sz="2200">
                <a:latin typeface="Century Gothic" panose="020B0502020202020204" pitchFamily="34" charset="0"/>
              </a:defRPr>
            </a:lvl1pPr>
            <a:lvl2pPr>
              <a:buClr>
                <a:srgbClr val="5E9732"/>
              </a:buClr>
              <a:defRPr sz="2000">
                <a:latin typeface="Century Gothic" panose="020B0502020202020204" pitchFamily="34" charset="0"/>
              </a:defRPr>
            </a:lvl2pPr>
            <a:lvl3pPr>
              <a:buClr>
                <a:srgbClr val="97B977"/>
              </a:buClr>
              <a:defRPr sz="1800">
                <a:latin typeface="Century Gothic" panose="020B0502020202020204" pitchFamily="34" charset="0"/>
              </a:defRPr>
            </a:lvl3pPr>
            <a:lvl4pPr>
              <a:buClr>
                <a:srgbClr val="D5D10E"/>
              </a:buClr>
              <a:defRPr sz="1800">
                <a:latin typeface="Century Gothic" panose="020B0502020202020204" pitchFamily="34" charset="0"/>
              </a:defRPr>
            </a:lvl4pPr>
            <a:lvl5pPr>
              <a:buClr>
                <a:srgbClr val="9FA19A"/>
              </a:buClr>
              <a:defRPr sz="18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2700867" y="6533614"/>
            <a:ext cx="3564466" cy="219075"/>
          </a:xfrm>
          <a:prstGeom prst="rect">
            <a:avLst/>
          </a:prstGeom>
        </p:spPr>
        <p:txBody>
          <a:bodyPr tIns="9144" bIns="18288" anchor="ctr" anchorCtr="0"/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defTabSz="457200"/>
            <a:fld id="{D176523D-52DC-4FFF-A6B2-63316F8EBE70}" type="datetime1">
              <a:rPr lang="en-US" smtClean="0">
                <a:solidFill>
                  <a:prstClr val="white">
                    <a:lumMod val="65000"/>
                  </a:prstClr>
                </a:solidFill>
              </a:rPr>
              <a:pPr defTabSz="457200"/>
              <a:t>3/9/2016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00867" y="6234905"/>
            <a:ext cx="3564466" cy="265642"/>
          </a:xfrm>
          <a:prstGeom prst="rect">
            <a:avLst/>
          </a:prstGeom>
        </p:spPr>
        <p:txBody>
          <a:bodyPr tIns="9144" bIns="18288" anchor="ctr" anchorCtr="0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defTabSz="457200"/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27533" y="6244437"/>
            <a:ext cx="448734" cy="365125"/>
          </a:xfrm>
          <a:prstGeom prst="rect">
            <a:avLst/>
          </a:prstGeom>
        </p:spPr>
        <p:txBody>
          <a:bodyPr lIns="9144" rIns="9144"/>
          <a:lstStyle>
            <a:lvl1pPr>
              <a:defRPr sz="140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r" defTabSz="457200"/>
            <a:fld id="{80D235DF-731F-2848-B694-9E215DDC2DCA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 algn="r" defTabSz="457200"/>
              <a:t>‹#›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376604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0650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-7" y="0"/>
            <a:ext cx="9144019" cy="690674"/>
          </a:xfrm>
          <a:prstGeom prst="rect">
            <a:avLst/>
          </a:prstGeom>
          <a:solidFill>
            <a:srgbClr val="5E973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913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13"/>
          </p:nvPr>
        </p:nvSpPr>
        <p:spPr>
          <a:xfrm>
            <a:off x="457200" y="1964255"/>
            <a:ext cx="4038600" cy="2197525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>
              <a:buClr>
                <a:srgbClr val="7AC143"/>
              </a:buClr>
              <a:buFont typeface="Wingdings" panose="05000000000000000000" pitchFamily="2" charset="2"/>
              <a:buChar char="§"/>
              <a:defRPr sz="2200">
                <a:latin typeface="Century Gothic" panose="020B0502020202020204" pitchFamily="34" charset="0"/>
              </a:defRPr>
            </a:lvl1pPr>
            <a:lvl2pPr>
              <a:buClr>
                <a:srgbClr val="5E9732"/>
              </a:buClr>
              <a:defRPr sz="2000">
                <a:latin typeface="Century Gothic" panose="020B0502020202020204" pitchFamily="34" charset="0"/>
              </a:defRPr>
            </a:lvl2pPr>
            <a:lvl3pPr>
              <a:buClr>
                <a:srgbClr val="97B977"/>
              </a:buClr>
              <a:defRPr sz="1800">
                <a:latin typeface="Century Gothic" panose="020B0502020202020204" pitchFamily="34" charset="0"/>
              </a:defRPr>
            </a:lvl3pPr>
            <a:lvl4pPr>
              <a:buClr>
                <a:srgbClr val="D5D10E"/>
              </a:buClr>
              <a:defRPr sz="1800">
                <a:latin typeface="Century Gothic" panose="020B0502020202020204" pitchFamily="34" charset="0"/>
              </a:defRPr>
            </a:lvl4pPr>
            <a:lvl5pPr>
              <a:buClr>
                <a:srgbClr val="9FA19A"/>
              </a:buClr>
              <a:defRPr sz="18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4"/>
          </p:nvPr>
        </p:nvSpPr>
        <p:spPr>
          <a:xfrm>
            <a:off x="4665130" y="130650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/>
          <p:cNvSpPr>
            <a:spLocks noGrp="1"/>
          </p:cNvSpPr>
          <p:nvPr>
            <p:ph sz="quarter" idx="4"/>
          </p:nvPr>
        </p:nvSpPr>
        <p:spPr>
          <a:xfrm>
            <a:off x="4665130" y="1967166"/>
            <a:ext cx="4038600" cy="2197525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>
              <a:buClr>
                <a:srgbClr val="7AC143"/>
              </a:buClr>
              <a:buFont typeface="Wingdings" panose="05000000000000000000" pitchFamily="2" charset="2"/>
              <a:buChar char="§"/>
              <a:defRPr sz="2200">
                <a:latin typeface="Century Gothic" panose="020B0502020202020204" pitchFamily="34" charset="0"/>
              </a:defRPr>
            </a:lvl1pPr>
            <a:lvl2pPr>
              <a:buClr>
                <a:srgbClr val="5E9732"/>
              </a:buClr>
              <a:defRPr sz="2000">
                <a:latin typeface="Century Gothic" panose="020B0502020202020204" pitchFamily="34" charset="0"/>
              </a:defRPr>
            </a:lvl2pPr>
            <a:lvl3pPr>
              <a:buClr>
                <a:srgbClr val="97B977"/>
              </a:buClr>
              <a:defRPr sz="1800">
                <a:latin typeface="Century Gothic" panose="020B0502020202020204" pitchFamily="34" charset="0"/>
              </a:defRPr>
            </a:lvl3pPr>
            <a:lvl4pPr>
              <a:buClr>
                <a:srgbClr val="D5D10E"/>
              </a:buClr>
              <a:defRPr sz="1800">
                <a:latin typeface="Century Gothic" panose="020B0502020202020204" pitchFamily="34" charset="0"/>
              </a:defRPr>
            </a:lvl4pPr>
            <a:lvl5pPr>
              <a:buClr>
                <a:srgbClr val="9FA19A"/>
              </a:buClr>
              <a:defRPr sz="18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2700867" y="6533614"/>
            <a:ext cx="3564466" cy="219075"/>
          </a:xfrm>
          <a:prstGeom prst="rect">
            <a:avLst/>
          </a:prstGeom>
        </p:spPr>
        <p:txBody>
          <a:bodyPr tIns="9144" bIns="18288" anchor="ctr" anchorCtr="0"/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defTabSz="457200"/>
            <a:fld id="{62B5B1C5-4C04-4588-B508-D140A44AF052}" type="datetime1">
              <a:rPr lang="en-US" smtClean="0">
                <a:solidFill>
                  <a:prstClr val="white">
                    <a:lumMod val="65000"/>
                  </a:prstClr>
                </a:solidFill>
              </a:rPr>
              <a:pPr defTabSz="457200"/>
              <a:t>3/9/2016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00867" y="6234905"/>
            <a:ext cx="3564466" cy="265642"/>
          </a:xfrm>
          <a:prstGeom prst="rect">
            <a:avLst/>
          </a:prstGeom>
        </p:spPr>
        <p:txBody>
          <a:bodyPr tIns="9144" bIns="18288" anchor="ctr" anchorCtr="0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defTabSz="457200"/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27533" y="6244437"/>
            <a:ext cx="448734" cy="365125"/>
          </a:xfrm>
          <a:prstGeom prst="rect">
            <a:avLst/>
          </a:prstGeom>
        </p:spPr>
        <p:txBody>
          <a:bodyPr lIns="9144" rIns="9144"/>
          <a:lstStyle>
            <a:lvl1pPr>
              <a:defRPr sz="140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r" defTabSz="457200"/>
            <a:fld id="{80D235DF-731F-2848-B694-9E215DDC2DCA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 algn="r" defTabSz="457200"/>
              <a:t>‹#›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966515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7" y="0"/>
            <a:ext cx="9144019" cy="690674"/>
          </a:xfrm>
          <a:prstGeom prst="rect">
            <a:avLst/>
          </a:prstGeom>
          <a:solidFill>
            <a:srgbClr val="5E973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8461"/>
            <a:ext cx="9144012" cy="6991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700867" y="6533614"/>
            <a:ext cx="3564466" cy="219075"/>
          </a:xfrm>
          <a:prstGeom prst="rect">
            <a:avLst/>
          </a:prstGeom>
        </p:spPr>
        <p:txBody>
          <a:bodyPr tIns="9144" bIns="18288" anchor="ctr" anchorCtr="0"/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defTabSz="457200"/>
            <a:fld id="{138CEF63-6759-44DF-9F7F-825885DF3946}" type="datetime1">
              <a:rPr lang="en-US" smtClean="0">
                <a:solidFill>
                  <a:prstClr val="white">
                    <a:lumMod val="65000"/>
                  </a:prstClr>
                </a:solidFill>
              </a:rPr>
              <a:pPr defTabSz="457200"/>
              <a:t>3/9/2016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00867" y="6234905"/>
            <a:ext cx="3564466" cy="265642"/>
          </a:xfrm>
          <a:prstGeom prst="rect">
            <a:avLst/>
          </a:prstGeom>
        </p:spPr>
        <p:txBody>
          <a:bodyPr tIns="9144" bIns="18288" anchor="ctr" anchorCtr="0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defTabSz="457200"/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27533" y="6244437"/>
            <a:ext cx="448734" cy="365125"/>
          </a:xfrm>
          <a:prstGeom prst="rect">
            <a:avLst/>
          </a:prstGeom>
        </p:spPr>
        <p:txBody>
          <a:bodyPr lIns="9144" rIns="9144"/>
          <a:lstStyle>
            <a:lvl1pPr>
              <a:defRPr sz="140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r" defTabSz="457200"/>
            <a:fld id="{80D235DF-731F-2848-B694-9E215DDC2DCA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 algn="r" defTabSz="457200"/>
              <a:t>‹#›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8738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2700867" y="6533614"/>
            <a:ext cx="3564466" cy="219075"/>
          </a:xfrm>
          <a:prstGeom prst="rect">
            <a:avLst/>
          </a:prstGeom>
        </p:spPr>
        <p:txBody>
          <a:bodyPr tIns="9144" bIns="18288" anchor="ctr" anchorCtr="0"/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defTabSz="457200"/>
            <a:fld id="{852E9C1A-7ACC-443A-A89D-987B2E0A21C0}" type="datetime1">
              <a:rPr lang="en-US" smtClean="0">
                <a:solidFill>
                  <a:prstClr val="white">
                    <a:lumMod val="65000"/>
                  </a:prstClr>
                </a:solidFill>
              </a:rPr>
              <a:pPr defTabSz="457200"/>
              <a:t>3/9/2016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00867" y="6234905"/>
            <a:ext cx="3564466" cy="265642"/>
          </a:xfrm>
          <a:prstGeom prst="rect">
            <a:avLst/>
          </a:prstGeom>
        </p:spPr>
        <p:txBody>
          <a:bodyPr tIns="9144" bIns="18288" anchor="ctr" anchorCtr="0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defTabSz="457200"/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27533" y="6244437"/>
            <a:ext cx="448734" cy="365125"/>
          </a:xfrm>
          <a:prstGeom prst="rect">
            <a:avLst/>
          </a:prstGeom>
        </p:spPr>
        <p:txBody>
          <a:bodyPr lIns="9144" rIns="9144"/>
          <a:lstStyle>
            <a:lvl1pPr>
              <a:defRPr sz="140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r" defTabSz="457200"/>
            <a:fld id="{80D235DF-731F-2848-B694-9E215DDC2DCA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 algn="r" defTabSz="457200"/>
              <a:t>‹#›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0277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3666"/>
            <a:ext cx="3008313" cy="637959"/>
          </a:xfrm>
        </p:spPr>
        <p:txBody>
          <a:bodyPr anchor="b">
            <a:noAutofit/>
          </a:bodyPr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63701"/>
            <a:ext cx="3008313" cy="307777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400">
                <a:latin typeface="Century Gothic" panose="020B0502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-7" y="0"/>
            <a:ext cx="9144019" cy="690674"/>
          </a:xfrm>
          <a:prstGeom prst="rect">
            <a:avLst/>
          </a:prstGeom>
          <a:solidFill>
            <a:srgbClr val="5E973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Content Placeholder 5"/>
          <p:cNvSpPr>
            <a:spLocks noGrp="1"/>
          </p:cNvSpPr>
          <p:nvPr>
            <p:ph sz="quarter" idx="13"/>
          </p:nvPr>
        </p:nvSpPr>
        <p:spPr>
          <a:xfrm>
            <a:off x="3575050" y="973666"/>
            <a:ext cx="5111750" cy="18281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>
              <a:buClr>
                <a:srgbClr val="7AC143"/>
              </a:buClr>
              <a:buFont typeface="Wingdings" panose="05000000000000000000" pitchFamily="2" charset="2"/>
              <a:buChar char="§"/>
              <a:defRPr sz="2200">
                <a:latin typeface="Century Gothic" panose="020B0502020202020204" pitchFamily="34" charset="0"/>
              </a:defRPr>
            </a:lvl1pPr>
            <a:lvl2pPr>
              <a:buClr>
                <a:srgbClr val="5E9732"/>
              </a:buClr>
              <a:defRPr sz="2000">
                <a:latin typeface="Century Gothic" panose="020B0502020202020204" pitchFamily="34" charset="0"/>
              </a:defRPr>
            </a:lvl2pPr>
            <a:lvl3pPr>
              <a:buClr>
                <a:srgbClr val="97B977"/>
              </a:buClr>
              <a:defRPr sz="1800">
                <a:latin typeface="Century Gothic" panose="020B0502020202020204" pitchFamily="34" charset="0"/>
              </a:defRPr>
            </a:lvl3pPr>
            <a:lvl4pPr>
              <a:buClr>
                <a:srgbClr val="D5D10E"/>
              </a:buClr>
              <a:defRPr sz="1800">
                <a:latin typeface="Century Gothic" panose="020B0502020202020204" pitchFamily="34" charset="0"/>
              </a:defRPr>
            </a:lvl4pPr>
            <a:lvl5pPr>
              <a:buClr>
                <a:srgbClr val="9FA19A"/>
              </a:buClr>
              <a:defRPr sz="18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2700867" y="6533614"/>
            <a:ext cx="3564466" cy="219075"/>
          </a:xfrm>
          <a:prstGeom prst="rect">
            <a:avLst/>
          </a:prstGeom>
        </p:spPr>
        <p:txBody>
          <a:bodyPr tIns="9144" bIns="18288" anchor="ctr" anchorCtr="0"/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defTabSz="457200"/>
            <a:fld id="{C615A2F2-3E4C-40ED-92B0-6A32DD615B45}" type="datetime1">
              <a:rPr lang="en-US" smtClean="0">
                <a:solidFill>
                  <a:prstClr val="white">
                    <a:lumMod val="65000"/>
                  </a:prstClr>
                </a:solidFill>
              </a:rPr>
              <a:pPr defTabSz="457200"/>
              <a:t>3/9/2016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00867" y="6234905"/>
            <a:ext cx="3564466" cy="265642"/>
          </a:xfrm>
          <a:prstGeom prst="rect">
            <a:avLst/>
          </a:prstGeom>
        </p:spPr>
        <p:txBody>
          <a:bodyPr tIns="9144" bIns="18288" anchor="ctr" anchorCtr="0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defTabSz="457200"/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27533" y="6244437"/>
            <a:ext cx="448734" cy="365125"/>
          </a:xfrm>
          <a:prstGeom prst="rect">
            <a:avLst/>
          </a:prstGeom>
        </p:spPr>
        <p:txBody>
          <a:bodyPr lIns="9144" rIns="9144"/>
          <a:lstStyle>
            <a:lvl1pPr>
              <a:defRPr sz="140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r" defTabSz="457200"/>
            <a:fld id="{80D235DF-731F-2848-B694-9E215DDC2DCA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 algn="r" defTabSz="457200"/>
              <a:t>‹#›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0826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36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 descr="WMC_logoCMYK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6066894"/>
            <a:ext cx="1627503" cy="6023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0392" y="5971509"/>
            <a:ext cx="702189" cy="69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526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350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492896"/>
            <a:ext cx="9144000" cy="302433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City of Nanaimo Core Services Review</a:t>
            </a:r>
            <a:br>
              <a:rPr lang="en-US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2700" dirty="0">
                <a:solidFill>
                  <a:prstClr val="white">
                    <a:lumMod val="65000"/>
                  </a:prstClr>
                </a:solidFill>
                <a:latin typeface="Century Gothic" panose="020B0502020202020204" pitchFamily="34" charset="0"/>
              </a:rPr>
              <a:t>Council Steering Committee Workshop #2</a:t>
            </a:r>
            <a:r>
              <a:rPr lang="en-US" sz="2700" dirty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sz="2700" dirty="0">
                <a:solidFill>
                  <a:schemeClr val="bg1">
                    <a:lumMod val="65000"/>
                  </a:schemeClr>
                </a:solidFill>
              </a:rPr>
            </a:b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9912" y="6211929"/>
            <a:ext cx="2563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prstClr val="white">
                    <a:lumMod val="65000"/>
                  </a:prstClr>
                </a:solidFill>
                <a:latin typeface="Century Gothic" panose="020B0502020202020204" pitchFamily="34" charset="0"/>
              </a:rPr>
              <a:t>March 7, 2016</a:t>
            </a: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7934" y="1844824"/>
            <a:ext cx="4923017" cy="3906089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4072458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Interviews Completed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199" y="1089080"/>
            <a:ext cx="8170333" cy="4493538"/>
          </a:xfrm>
        </p:spPr>
        <p:txBody>
          <a:bodyPr/>
          <a:lstStyle/>
          <a:p>
            <a:r>
              <a:rPr lang="en-CA" dirty="0"/>
              <a:t>Mayor and Council</a:t>
            </a:r>
          </a:p>
          <a:p>
            <a:endParaRPr lang="en-CA" dirty="0"/>
          </a:p>
          <a:p>
            <a:r>
              <a:rPr lang="en-CA" dirty="0"/>
              <a:t>City Manager</a:t>
            </a:r>
          </a:p>
          <a:p>
            <a:endParaRPr lang="en-CA" dirty="0"/>
          </a:p>
          <a:p>
            <a:r>
              <a:rPr lang="en-CA" dirty="0"/>
              <a:t>Directors</a:t>
            </a:r>
          </a:p>
          <a:p>
            <a:endParaRPr lang="en-CA" dirty="0"/>
          </a:p>
          <a:p>
            <a:r>
              <a:rPr lang="en-CA" dirty="0"/>
              <a:t>Managers</a:t>
            </a:r>
          </a:p>
          <a:p>
            <a:endParaRPr lang="en-CA" dirty="0"/>
          </a:p>
          <a:p>
            <a:r>
              <a:rPr lang="en-CA" dirty="0"/>
              <a:t>Union leaders</a:t>
            </a:r>
          </a:p>
          <a:p>
            <a:endParaRPr lang="en-CA" dirty="0"/>
          </a:p>
          <a:p>
            <a:r>
              <a:rPr lang="en-CA" dirty="0"/>
              <a:t>Focus Groups and individual staff members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3146464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Documents Reviewed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23528" y="1412776"/>
            <a:ext cx="8170333" cy="4154984"/>
          </a:xfrm>
        </p:spPr>
        <p:txBody>
          <a:bodyPr/>
          <a:lstStyle/>
          <a:p>
            <a:r>
              <a:rPr lang="en-CA" dirty="0"/>
              <a:t>Policies</a:t>
            </a:r>
          </a:p>
          <a:p>
            <a:endParaRPr lang="en-CA" dirty="0"/>
          </a:p>
          <a:p>
            <a:r>
              <a:rPr lang="en-CA" dirty="0"/>
              <a:t>Financial statements</a:t>
            </a:r>
          </a:p>
          <a:p>
            <a:endParaRPr lang="en-CA" dirty="0"/>
          </a:p>
          <a:p>
            <a:r>
              <a:rPr lang="en-CA" dirty="0"/>
              <a:t>Fee Structures</a:t>
            </a:r>
          </a:p>
          <a:p>
            <a:endParaRPr lang="en-CA" dirty="0"/>
          </a:p>
          <a:p>
            <a:r>
              <a:rPr lang="en-CA" dirty="0"/>
              <a:t>Service Standards</a:t>
            </a:r>
          </a:p>
          <a:p>
            <a:endParaRPr lang="en-CA" dirty="0"/>
          </a:p>
          <a:p>
            <a:r>
              <a:rPr lang="en-CA" dirty="0"/>
              <a:t>Most departments prepared information binders for our arrival</a:t>
            </a:r>
          </a:p>
          <a:p>
            <a:endParaRPr lang="en-CA" dirty="0"/>
          </a:p>
          <a:p>
            <a:r>
              <a:rPr lang="en-CA" dirty="0"/>
              <a:t>Collective agreement</a:t>
            </a:r>
          </a:p>
        </p:txBody>
      </p:sp>
    </p:spTree>
    <p:extLst>
      <p:ext uri="{BB962C8B-B14F-4D97-AF65-F5344CB8AC3E}">
        <p14:creationId xmlns:p14="http://schemas.microsoft.com/office/powerpoint/2010/main" xmlns="" val="57613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Staff Survey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199" y="1089080"/>
            <a:ext cx="8170333" cy="1107996"/>
          </a:xfrm>
        </p:spPr>
        <p:txBody>
          <a:bodyPr/>
          <a:lstStyle/>
          <a:p>
            <a:r>
              <a:rPr lang="en-CA" dirty="0"/>
              <a:t>Management:  </a:t>
            </a:r>
            <a:r>
              <a:rPr lang="en-CA" dirty="0">
                <a:solidFill>
                  <a:srgbClr val="C00000"/>
                </a:solidFill>
              </a:rPr>
              <a:t>84% participation rate</a:t>
            </a:r>
          </a:p>
          <a:p>
            <a:endParaRPr lang="en-CA" dirty="0">
              <a:solidFill>
                <a:srgbClr val="C00000"/>
              </a:solidFill>
            </a:endParaRPr>
          </a:p>
          <a:p>
            <a:r>
              <a:rPr lang="en-CA" dirty="0"/>
              <a:t>Staff:  </a:t>
            </a:r>
            <a:r>
              <a:rPr lang="en-CA" dirty="0">
                <a:solidFill>
                  <a:srgbClr val="C00000"/>
                </a:solidFill>
              </a:rPr>
              <a:t>52% participation rate</a:t>
            </a:r>
            <a:endParaRPr lang="en-C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4742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Benchmarking and Best Practices Research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199" y="1089080"/>
            <a:ext cx="8170333" cy="4370427"/>
          </a:xfrm>
        </p:spPr>
        <p:txBody>
          <a:bodyPr/>
          <a:lstStyle/>
          <a:p>
            <a:r>
              <a:rPr lang="en-CA" dirty="0"/>
              <a:t>Where appropriate, benchmarks are being sought from other cities</a:t>
            </a:r>
          </a:p>
          <a:p>
            <a:pPr lvl="1"/>
            <a:r>
              <a:rPr lang="en-CA" dirty="0"/>
              <a:t>Prince George</a:t>
            </a:r>
          </a:p>
          <a:p>
            <a:pPr lvl="1"/>
            <a:r>
              <a:rPr lang="en-CA" dirty="0"/>
              <a:t>Port Coquitlam</a:t>
            </a:r>
          </a:p>
          <a:p>
            <a:pPr lvl="1"/>
            <a:r>
              <a:rPr lang="en-CA" dirty="0"/>
              <a:t>Kelowna</a:t>
            </a:r>
          </a:p>
          <a:p>
            <a:pPr lvl="1"/>
            <a:r>
              <a:rPr lang="en-CA" dirty="0"/>
              <a:t>Kamloops</a:t>
            </a:r>
          </a:p>
          <a:p>
            <a:pPr lvl="1"/>
            <a:r>
              <a:rPr lang="en-CA" dirty="0"/>
              <a:t>North Vancouver</a:t>
            </a:r>
          </a:p>
          <a:p>
            <a:pPr lvl="1"/>
            <a:r>
              <a:rPr lang="en-CA" dirty="0"/>
              <a:t>Chilliwack</a:t>
            </a:r>
          </a:p>
          <a:p>
            <a:pPr lvl="1"/>
            <a:endParaRPr lang="en-CA" dirty="0"/>
          </a:p>
          <a:p>
            <a:r>
              <a:rPr lang="en-CA" dirty="0"/>
              <a:t>Best practices are sought on a service by service basis</a:t>
            </a:r>
          </a:p>
          <a:p>
            <a:pPr lvl="1"/>
            <a:r>
              <a:rPr lang="en-CA" dirty="0"/>
              <a:t>Calgary, Ottawa, Winnipeg, Edmonton, Toronto, Windsor, London, Saanich, Delta and others</a:t>
            </a:r>
          </a:p>
        </p:txBody>
      </p:sp>
    </p:spTree>
    <p:extLst>
      <p:ext uri="{BB962C8B-B14F-4D97-AF65-F5344CB8AC3E}">
        <p14:creationId xmlns:p14="http://schemas.microsoft.com/office/powerpoint/2010/main" xmlns="" val="2604617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Initial observations</a:t>
            </a:r>
          </a:p>
        </p:txBody>
      </p:sp>
    </p:spTree>
    <p:extLst>
      <p:ext uri="{BB962C8B-B14F-4D97-AF65-F5344CB8AC3E}">
        <p14:creationId xmlns:p14="http://schemas.microsoft.com/office/powerpoint/2010/main" xmlns="" val="1372776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Organizational Health and Competence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6833" y="1412776"/>
            <a:ext cx="8170333" cy="6555641"/>
          </a:xfrm>
        </p:spPr>
        <p:txBody>
          <a:bodyPr/>
          <a:lstStyle/>
          <a:p>
            <a:r>
              <a:rPr lang="en-US" dirty="0"/>
              <a:t>Generally co-operative, competent and committed management and staff – many suggestions for improvements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Considerable strengths in most areas </a:t>
            </a:r>
          </a:p>
          <a:p>
            <a:pPr lvl="1"/>
            <a:r>
              <a:rPr lang="en-US" dirty="0"/>
              <a:t>In some cases, Nanaimo is a leading practice place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Roles, expectations and relationships among city and external agencies are poorly articulated</a:t>
            </a:r>
          </a:p>
          <a:p>
            <a:endParaRPr lang="en-US" dirty="0"/>
          </a:p>
          <a:p>
            <a:r>
              <a:rPr lang="en-US" dirty="0"/>
              <a:t>Service levels and goals are not defined</a:t>
            </a:r>
          </a:p>
          <a:p>
            <a:endParaRPr lang="en-US" dirty="0"/>
          </a:p>
          <a:p>
            <a:r>
              <a:rPr lang="en-US" dirty="0"/>
              <a:t>Staff focus is on customer satisfaction and activity completion, less on cost savings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732370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Organizational Health and Competence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199" y="1089080"/>
            <a:ext cx="8170333" cy="483209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Information lacking on outcomes and customer service requirements in some areas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Staff and managers feel efforts under-appreciated by Council and the public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Some staff feel management fail to value their experience</a:t>
            </a:r>
          </a:p>
          <a:p>
            <a:endParaRPr lang="en-US" dirty="0"/>
          </a:p>
          <a:p>
            <a:r>
              <a:rPr lang="en-US" dirty="0"/>
              <a:t>Communications throughout the organization could be improved</a:t>
            </a:r>
          </a:p>
          <a:p>
            <a:endParaRPr 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1056316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Operations and Management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199" y="1089080"/>
            <a:ext cx="8170333" cy="3816429"/>
          </a:xfrm>
        </p:spPr>
        <p:txBody>
          <a:bodyPr/>
          <a:lstStyle/>
          <a:p>
            <a:r>
              <a:rPr lang="en-CA" dirty="0"/>
              <a:t>Many managers focused on day to day operations with little time for planning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State of art information systems not fully used in some cases to guide management decisions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In other cases, there is need for modern information systems to support operations and management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Fleet and equipment often kept beyond economic life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2414441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Next Steps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199" y="1089080"/>
            <a:ext cx="8170333" cy="2800767"/>
          </a:xfrm>
        </p:spPr>
        <p:txBody>
          <a:bodyPr/>
          <a:lstStyle/>
          <a:p>
            <a:r>
              <a:rPr lang="en-CA" dirty="0"/>
              <a:t>Continue research and analysis</a:t>
            </a:r>
          </a:p>
          <a:p>
            <a:endParaRPr lang="en-CA" dirty="0"/>
          </a:p>
          <a:p>
            <a:r>
              <a:rPr lang="en-CA" dirty="0"/>
              <a:t>Identify and assess opportunities for improvement and implications for change</a:t>
            </a:r>
          </a:p>
          <a:p>
            <a:endParaRPr lang="en-CA" dirty="0"/>
          </a:p>
          <a:p>
            <a:r>
              <a:rPr lang="en-CA" dirty="0"/>
              <a:t>Preparation for April presentation to Steering Committee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23115883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321195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199" y="1089080"/>
            <a:ext cx="8170333" cy="1384995"/>
          </a:xfrm>
        </p:spPr>
        <p:txBody>
          <a:bodyPr/>
          <a:lstStyle/>
          <a:p>
            <a:pPr lvl="0"/>
            <a:r>
              <a:rPr lang="en-CA" sz="2800" dirty="0"/>
              <a:t>To review project progress to date </a:t>
            </a:r>
          </a:p>
          <a:p>
            <a:pPr marL="0" lvl="0" indent="0">
              <a:buNone/>
            </a:pPr>
            <a:endParaRPr lang="en-CA" sz="2800" dirty="0"/>
          </a:p>
          <a:p>
            <a:pPr lvl="0"/>
            <a:r>
              <a:rPr lang="en-CA" sz="2800" dirty="0"/>
              <a:t>To discuss observations and themes</a:t>
            </a:r>
          </a:p>
        </p:txBody>
      </p:sp>
    </p:spTree>
    <p:extLst>
      <p:ext uri="{BB962C8B-B14F-4D97-AF65-F5344CB8AC3E}">
        <p14:creationId xmlns:p14="http://schemas.microsoft.com/office/powerpoint/2010/main" xmlns="" val="2458910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Progress to date </a:t>
            </a:r>
          </a:p>
        </p:txBody>
      </p:sp>
    </p:spTree>
    <p:extLst>
      <p:ext uri="{BB962C8B-B14F-4D97-AF65-F5344CB8AC3E}">
        <p14:creationId xmlns:p14="http://schemas.microsoft.com/office/powerpoint/2010/main" xmlns="" val="1938044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Off to a good start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199" y="1089080"/>
            <a:ext cx="8170333" cy="3816429"/>
          </a:xfrm>
        </p:spPr>
        <p:txBody>
          <a:bodyPr/>
          <a:lstStyle/>
          <a:p>
            <a:r>
              <a:rPr lang="en-CA" dirty="0"/>
              <a:t>Good cooperation from participants</a:t>
            </a:r>
          </a:p>
          <a:p>
            <a:endParaRPr lang="en-CA" dirty="0"/>
          </a:p>
          <a:p>
            <a:r>
              <a:rPr lang="en-CA" dirty="0"/>
              <a:t>Management and staff engaged</a:t>
            </a:r>
          </a:p>
          <a:p>
            <a:endParaRPr lang="en-CA" dirty="0"/>
          </a:p>
          <a:p>
            <a:r>
              <a:rPr lang="en-CA" dirty="0"/>
              <a:t>Departments providing requested information on a timely basis</a:t>
            </a:r>
          </a:p>
          <a:p>
            <a:endParaRPr lang="en-CA" dirty="0"/>
          </a:p>
          <a:p>
            <a:r>
              <a:rPr lang="en-CA" dirty="0"/>
              <a:t>Initial council workshop gave good direction and focus</a:t>
            </a:r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3241789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Services/Processes To Be Reviewed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199" y="1089080"/>
            <a:ext cx="8170333" cy="1785104"/>
          </a:xfrm>
        </p:spPr>
        <p:txBody>
          <a:bodyPr/>
          <a:lstStyle/>
          <a:p>
            <a:r>
              <a:rPr lang="en-CA" dirty="0"/>
              <a:t>Sixteen services were selected</a:t>
            </a:r>
          </a:p>
          <a:p>
            <a:endParaRPr lang="en-CA" dirty="0"/>
          </a:p>
          <a:p>
            <a:r>
              <a:rPr lang="en-CA" dirty="0"/>
              <a:t>Six corporate-wide processes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3928225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In-Scope Service Areas Reviewed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199" y="1089080"/>
            <a:ext cx="8170333" cy="457356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CA" sz="2000" dirty="0"/>
              <a:t>HR Recruitment/Retention/Success Planning/Training</a:t>
            </a:r>
          </a:p>
          <a:p>
            <a:pPr marL="685800" lvl="1"/>
            <a:r>
              <a:rPr lang="en-CA" sz="1600" dirty="0"/>
              <a:t>Percentage Complete:  </a:t>
            </a:r>
            <a:r>
              <a:rPr lang="en-CA" sz="1600" dirty="0">
                <a:solidFill>
                  <a:schemeClr val="accent2">
                    <a:lumMod val="75000"/>
                  </a:schemeClr>
                </a:solidFill>
              </a:rPr>
              <a:t>50%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HR/Compensation</a:t>
            </a:r>
          </a:p>
          <a:p>
            <a:pPr marL="685800" lvl="2" indent="-285750">
              <a:spcBef>
                <a:spcPts val="0"/>
              </a:spcBef>
              <a:buClr>
                <a:srgbClr val="7AC143"/>
              </a:buClr>
            </a:pPr>
            <a:r>
              <a:rPr lang="en-CA" sz="1600" dirty="0"/>
              <a:t>Percentage Complete:  </a:t>
            </a:r>
            <a:r>
              <a:rPr lang="en-CA" sz="1600" dirty="0">
                <a:solidFill>
                  <a:schemeClr val="accent2">
                    <a:lumMod val="75000"/>
                  </a:schemeClr>
                </a:solidFill>
              </a:rPr>
              <a:t>35%</a:t>
            </a:r>
            <a:endParaRPr lang="en-CA" sz="1600" dirty="0"/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Financial Policies</a:t>
            </a:r>
          </a:p>
          <a:p>
            <a:pPr marL="742950" lvl="2" indent="-342900">
              <a:spcBef>
                <a:spcPts val="0"/>
              </a:spcBef>
              <a:buClr>
                <a:srgbClr val="7AC143"/>
              </a:buClr>
            </a:pPr>
            <a:r>
              <a:rPr lang="en-CA" sz="1600" dirty="0"/>
              <a:t>Percentage Complete:  </a:t>
            </a:r>
            <a:r>
              <a:rPr lang="en-CA" sz="1600" dirty="0">
                <a:solidFill>
                  <a:schemeClr val="accent2">
                    <a:lumMod val="75000"/>
                  </a:schemeClr>
                </a:solidFill>
              </a:rPr>
              <a:t>30%</a:t>
            </a:r>
            <a:endParaRPr lang="en-CA" sz="1600" dirty="0"/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Transportation (Operations)</a:t>
            </a:r>
          </a:p>
          <a:p>
            <a:pPr marL="742950" lvl="2" indent="-342900">
              <a:spcBef>
                <a:spcPts val="0"/>
              </a:spcBef>
              <a:buClr>
                <a:srgbClr val="7AC143"/>
              </a:buClr>
            </a:pPr>
            <a:r>
              <a:rPr lang="en-CA" sz="1600" dirty="0"/>
              <a:t>Percentage Complete:  </a:t>
            </a:r>
            <a:r>
              <a:rPr lang="en-CA" sz="1600" dirty="0">
                <a:solidFill>
                  <a:schemeClr val="accent2">
                    <a:lumMod val="75000"/>
                  </a:schemeClr>
                </a:solidFill>
              </a:rPr>
              <a:t>15%</a:t>
            </a:r>
            <a:endParaRPr lang="en-CA" sz="1600" dirty="0"/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Sanitation</a:t>
            </a:r>
          </a:p>
          <a:p>
            <a:pPr marL="742950" lvl="2" indent="-342900">
              <a:spcBef>
                <a:spcPts val="0"/>
              </a:spcBef>
              <a:buClr>
                <a:srgbClr val="7AC143"/>
              </a:buClr>
            </a:pPr>
            <a:r>
              <a:rPr lang="en-CA" sz="1600" dirty="0"/>
              <a:t>Percentage Complete:  </a:t>
            </a:r>
            <a:r>
              <a:rPr lang="en-CA" sz="1600" dirty="0">
                <a:solidFill>
                  <a:schemeClr val="accent2">
                    <a:lumMod val="75000"/>
                  </a:schemeClr>
                </a:solidFill>
              </a:rPr>
              <a:t>50%</a:t>
            </a:r>
            <a:endParaRPr lang="en-CA" sz="1600" dirty="0"/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xmlns="" val="3318740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In-Scope Service Areas Reviewed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199" y="1089080"/>
            <a:ext cx="8170333" cy="4770537"/>
          </a:xfrm>
        </p:spPr>
        <p:txBody>
          <a:bodyPr/>
          <a:lstStyle/>
          <a:p>
            <a:pPr marL="457200" indent="-457200">
              <a:buAutoNum type="arabicPeriod" startAt="6"/>
            </a:pPr>
            <a:r>
              <a:rPr lang="en-CA" sz="2000" dirty="0"/>
              <a:t>Fleet Services</a:t>
            </a:r>
          </a:p>
          <a:p>
            <a:pPr marL="742950" lvl="2" indent="-342900">
              <a:spcBef>
                <a:spcPts val="0"/>
              </a:spcBef>
              <a:buClr>
                <a:srgbClr val="7AC143"/>
              </a:buClr>
            </a:pPr>
            <a:r>
              <a:rPr lang="en-CA" sz="1600" dirty="0"/>
              <a:t>Percentage Complete:  </a:t>
            </a:r>
            <a:r>
              <a:rPr lang="en-CA" sz="1600" dirty="0">
                <a:solidFill>
                  <a:schemeClr val="accent2">
                    <a:lumMod val="75000"/>
                  </a:schemeClr>
                </a:solidFill>
              </a:rPr>
              <a:t>50%</a:t>
            </a:r>
          </a:p>
          <a:p>
            <a:pPr marL="457200" indent="-457200">
              <a:buAutoNum type="arabicPeriod" startAt="6"/>
            </a:pPr>
            <a:endParaRPr lang="en-CA" sz="2000" dirty="0"/>
          </a:p>
          <a:p>
            <a:pPr marL="457200" indent="-457200">
              <a:buAutoNum type="arabicPeriod" startAt="6"/>
            </a:pPr>
            <a:r>
              <a:rPr lang="en-CA" sz="2000" dirty="0"/>
              <a:t>Police Support</a:t>
            </a:r>
          </a:p>
          <a:p>
            <a:pPr marL="742950" lvl="2" indent="-342900">
              <a:spcBef>
                <a:spcPts val="0"/>
              </a:spcBef>
              <a:buClr>
                <a:srgbClr val="7AC143"/>
              </a:buClr>
            </a:pPr>
            <a:r>
              <a:rPr lang="en-CA" sz="1600" dirty="0"/>
              <a:t>Percentage Complete:  </a:t>
            </a:r>
            <a:r>
              <a:rPr lang="en-CA" sz="1600" dirty="0">
                <a:solidFill>
                  <a:schemeClr val="accent2">
                    <a:lumMod val="75000"/>
                  </a:schemeClr>
                </a:solidFill>
              </a:rPr>
              <a:t>40%</a:t>
            </a:r>
            <a:endParaRPr lang="en-CA" sz="1600" dirty="0"/>
          </a:p>
          <a:p>
            <a:pPr marL="457200" indent="-457200">
              <a:buAutoNum type="arabicPeriod" startAt="6"/>
            </a:pPr>
            <a:endParaRPr lang="en-CA" sz="2000" dirty="0"/>
          </a:p>
          <a:p>
            <a:pPr marL="457200" indent="-457200">
              <a:buAutoNum type="arabicPeriod" startAt="6"/>
            </a:pPr>
            <a:r>
              <a:rPr lang="en-CA" sz="2000" dirty="0"/>
              <a:t>Bylaw/Parking</a:t>
            </a:r>
          </a:p>
          <a:p>
            <a:pPr marL="742950" lvl="2" indent="-342900">
              <a:spcBef>
                <a:spcPts val="0"/>
              </a:spcBef>
              <a:buClr>
                <a:srgbClr val="7AC143"/>
              </a:buClr>
            </a:pPr>
            <a:r>
              <a:rPr lang="en-CA" sz="1600" dirty="0"/>
              <a:t>Percentage Complete:  </a:t>
            </a:r>
            <a:r>
              <a:rPr lang="en-CA" sz="1600" dirty="0">
                <a:solidFill>
                  <a:schemeClr val="accent2">
                    <a:lumMod val="75000"/>
                  </a:schemeClr>
                </a:solidFill>
              </a:rPr>
              <a:t>50%</a:t>
            </a:r>
            <a:endParaRPr lang="en-CA" sz="1600" dirty="0"/>
          </a:p>
          <a:p>
            <a:pPr marL="457200" indent="-457200">
              <a:buAutoNum type="arabicPeriod" startAt="6"/>
            </a:pPr>
            <a:endParaRPr lang="en-CA" sz="2000" dirty="0"/>
          </a:p>
          <a:p>
            <a:pPr marL="457200" indent="-457200">
              <a:buAutoNum type="arabicPeriod" startAt="6"/>
            </a:pPr>
            <a:r>
              <a:rPr lang="en-CA" sz="2000" dirty="0"/>
              <a:t>Facilities Planning and Operations</a:t>
            </a:r>
          </a:p>
          <a:p>
            <a:pPr marL="742950" lvl="2" indent="-342900">
              <a:spcBef>
                <a:spcPts val="0"/>
              </a:spcBef>
              <a:buClr>
                <a:srgbClr val="7AC143"/>
              </a:buClr>
            </a:pPr>
            <a:r>
              <a:rPr lang="en-CA" sz="1600" dirty="0"/>
              <a:t>Percentage Complete:  </a:t>
            </a:r>
            <a:r>
              <a:rPr lang="en-CA" sz="1600" dirty="0">
                <a:solidFill>
                  <a:schemeClr val="accent2">
                    <a:lumMod val="75000"/>
                  </a:schemeClr>
                </a:solidFill>
              </a:rPr>
              <a:t>50%</a:t>
            </a:r>
            <a:endParaRPr lang="en-CA" sz="1600" dirty="0"/>
          </a:p>
          <a:p>
            <a:pPr marL="457200" indent="-457200">
              <a:buAutoNum type="arabicPeriod" startAt="6"/>
            </a:pPr>
            <a:endParaRPr lang="en-CA" sz="2000" dirty="0"/>
          </a:p>
          <a:p>
            <a:pPr marL="457200" indent="-457200">
              <a:buAutoNum type="arabicPeriod" startAt="6"/>
            </a:pPr>
            <a:r>
              <a:rPr lang="en-CA" sz="2000" dirty="0"/>
              <a:t>Recreation Administration, Operations and Environment</a:t>
            </a:r>
          </a:p>
          <a:p>
            <a:pPr marL="742950" lvl="2" indent="-342900">
              <a:spcBef>
                <a:spcPts val="0"/>
              </a:spcBef>
              <a:buClr>
                <a:srgbClr val="7AC143"/>
              </a:buClr>
            </a:pPr>
            <a:r>
              <a:rPr lang="en-CA" sz="1600" dirty="0"/>
              <a:t>Percentage Complete:  </a:t>
            </a:r>
            <a:r>
              <a:rPr lang="en-CA" sz="1600" dirty="0">
                <a:solidFill>
                  <a:schemeClr val="accent2">
                    <a:lumMod val="75000"/>
                  </a:schemeClr>
                </a:solidFill>
              </a:rPr>
              <a:t>60%</a:t>
            </a:r>
            <a:endParaRPr lang="en-CA" sz="1600" dirty="0"/>
          </a:p>
          <a:p>
            <a:pPr marL="457200" indent="-457200">
              <a:buAutoNum type="arabicPeriod" startAt="6"/>
            </a:pPr>
            <a:endParaRPr lang="en-CA" sz="2000" dirty="0"/>
          </a:p>
          <a:p>
            <a:pPr marL="0" indent="0">
              <a:buNone/>
            </a:pP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xmlns="" val="2120990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In-Scope Service Areas Reviewed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199" y="1089080"/>
            <a:ext cx="8170333" cy="5570756"/>
          </a:xfrm>
        </p:spPr>
        <p:txBody>
          <a:bodyPr/>
          <a:lstStyle/>
          <a:p>
            <a:pPr marL="457200" indent="-457200">
              <a:buFont typeface="+mj-lt"/>
              <a:buAutoNum type="arabicPeriod" startAt="11"/>
            </a:pPr>
            <a:r>
              <a:rPr lang="en-CA" sz="2000" dirty="0"/>
              <a:t>Permissive Tax Exemptions and Grants</a:t>
            </a:r>
          </a:p>
          <a:p>
            <a:pPr marL="685800" lvl="2" indent="-285750">
              <a:spcBef>
                <a:spcPts val="0"/>
              </a:spcBef>
              <a:buClr>
                <a:srgbClr val="7AC143"/>
              </a:buClr>
            </a:pPr>
            <a:r>
              <a:rPr lang="en-CA" sz="1600" dirty="0"/>
              <a:t>Percentage Complete:  </a:t>
            </a:r>
            <a:r>
              <a:rPr lang="en-CA" sz="1600" dirty="0">
                <a:solidFill>
                  <a:schemeClr val="accent2">
                    <a:lumMod val="75000"/>
                  </a:schemeClr>
                </a:solidFill>
              </a:rPr>
              <a:t>80%</a:t>
            </a:r>
            <a:endParaRPr lang="en-CA" sz="1600" dirty="0"/>
          </a:p>
          <a:p>
            <a:pPr marL="457200" indent="-457200">
              <a:buFont typeface="+mj-lt"/>
              <a:buAutoNum type="arabicPeriod" startAt="11"/>
            </a:pPr>
            <a:endParaRPr lang="en-CA" sz="2000" dirty="0"/>
          </a:p>
          <a:p>
            <a:pPr marL="457200" indent="-457200">
              <a:buFont typeface="+mj-lt"/>
              <a:buAutoNum type="arabicPeriod" startAt="11"/>
            </a:pPr>
            <a:r>
              <a:rPr lang="en-CA" sz="2000" dirty="0"/>
              <a:t>Nanaimo Economic Development Corporation</a:t>
            </a:r>
          </a:p>
          <a:p>
            <a:pPr marL="685800" lvl="2" indent="-285750">
              <a:spcBef>
                <a:spcPts val="0"/>
              </a:spcBef>
              <a:buClr>
                <a:srgbClr val="7AC143"/>
              </a:buClr>
            </a:pPr>
            <a:r>
              <a:rPr lang="en-CA" sz="1600" dirty="0"/>
              <a:t>Percentage Complete:  </a:t>
            </a:r>
            <a:r>
              <a:rPr lang="en-CA" sz="1600" dirty="0">
                <a:solidFill>
                  <a:schemeClr val="accent2">
                    <a:lumMod val="75000"/>
                  </a:schemeClr>
                </a:solidFill>
              </a:rPr>
              <a:t>45%</a:t>
            </a:r>
            <a:endParaRPr lang="en-CA" sz="1600" dirty="0"/>
          </a:p>
          <a:p>
            <a:pPr marL="457200" indent="-457200">
              <a:buFont typeface="+mj-lt"/>
              <a:buAutoNum type="arabicPeriod" startAt="11"/>
            </a:pPr>
            <a:endParaRPr lang="en-CA" sz="2000" dirty="0"/>
          </a:p>
          <a:p>
            <a:pPr marL="457200" indent="-457200">
              <a:buFont typeface="+mj-lt"/>
              <a:buAutoNum type="arabicPeriod" startAt="11"/>
            </a:pPr>
            <a:r>
              <a:rPr lang="en-CA" sz="2000" dirty="0"/>
              <a:t>Downtown Nanaimo Business Improvement Association</a:t>
            </a:r>
          </a:p>
          <a:p>
            <a:pPr marL="685800" lvl="2" indent="-285750">
              <a:spcBef>
                <a:spcPts val="0"/>
              </a:spcBef>
              <a:buClr>
                <a:srgbClr val="7AC143"/>
              </a:buClr>
            </a:pPr>
            <a:r>
              <a:rPr lang="en-CA" sz="1600" dirty="0"/>
              <a:t>Percentage Complete:  </a:t>
            </a:r>
            <a:r>
              <a:rPr lang="en-CA" sz="1600" dirty="0">
                <a:solidFill>
                  <a:schemeClr val="accent2">
                    <a:lumMod val="75000"/>
                  </a:schemeClr>
                </a:solidFill>
              </a:rPr>
              <a:t>80%</a:t>
            </a:r>
            <a:endParaRPr lang="en-CA" sz="1600" dirty="0"/>
          </a:p>
          <a:p>
            <a:pPr marL="457200" indent="-457200">
              <a:buFont typeface="+mj-lt"/>
              <a:buAutoNum type="arabicPeriod" startAt="11"/>
            </a:pPr>
            <a:endParaRPr lang="en-CA" sz="2000" dirty="0"/>
          </a:p>
          <a:p>
            <a:pPr marL="457200" indent="-457200">
              <a:buFont typeface="+mj-lt"/>
              <a:buAutoNum type="arabicPeriod" startAt="11"/>
            </a:pPr>
            <a:r>
              <a:rPr lang="en-CA" sz="2000" dirty="0"/>
              <a:t>Building Permits and Inspections</a:t>
            </a:r>
          </a:p>
          <a:p>
            <a:pPr marL="685800" lvl="2" indent="-285750">
              <a:spcBef>
                <a:spcPts val="0"/>
              </a:spcBef>
              <a:buClr>
                <a:srgbClr val="7AC143"/>
              </a:buClr>
            </a:pPr>
            <a:r>
              <a:rPr lang="en-CA" sz="1600" dirty="0"/>
              <a:t>Percentage Complete:  </a:t>
            </a:r>
            <a:r>
              <a:rPr lang="en-CA" sz="1600" dirty="0">
                <a:solidFill>
                  <a:schemeClr val="accent2">
                    <a:lumMod val="75000"/>
                  </a:schemeClr>
                </a:solidFill>
              </a:rPr>
              <a:t>60%</a:t>
            </a:r>
            <a:endParaRPr lang="en-CA" sz="1600" dirty="0"/>
          </a:p>
          <a:p>
            <a:pPr marL="457200" indent="-457200">
              <a:buFont typeface="+mj-lt"/>
              <a:buAutoNum type="arabicPeriod" startAt="11"/>
            </a:pPr>
            <a:endParaRPr lang="en-CA" sz="2000" dirty="0"/>
          </a:p>
          <a:p>
            <a:pPr marL="457200" indent="-457200">
              <a:buFont typeface="+mj-lt"/>
              <a:buAutoNum type="arabicPeriod" startAt="11"/>
            </a:pPr>
            <a:r>
              <a:rPr lang="en-CA" sz="2000" dirty="0"/>
              <a:t>Subdivision, Development, Land Use Planning and Approvals</a:t>
            </a:r>
          </a:p>
          <a:p>
            <a:pPr marL="685800" lvl="2" indent="-285750">
              <a:spcBef>
                <a:spcPts val="0"/>
              </a:spcBef>
              <a:buClr>
                <a:srgbClr val="7AC143"/>
              </a:buClr>
            </a:pPr>
            <a:r>
              <a:rPr lang="en-CA" sz="1600" dirty="0"/>
              <a:t>Percentage Complete:  </a:t>
            </a:r>
            <a:r>
              <a:rPr lang="en-CA" sz="1600" dirty="0">
                <a:solidFill>
                  <a:schemeClr val="accent2">
                    <a:lumMod val="75000"/>
                  </a:schemeClr>
                </a:solidFill>
              </a:rPr>
              <a:t>60%</a:t>
            </a:r>
          </a:p>
          <a:p>
            <a:pPr marL="685800" lvl="2" indent="-285750">
              <a:spcBef>
                <a:spcPts val="0"/>
              </a:spcBef>
              <a:buClr>
                <a:srgbClr val="7AC143"/>
              </a:buClr>
            </a:pPr>
            <a:endParaRPr lang="en-CA" sz="1600" dirty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 startAt="11"/>
            </a:pPr>
            <a:r>
              <a:rPr lang="en-CA" sz="2000" dirty="0"/>
              <a:t>Vancouver Island Conference Centre</a:t>
            </a:r>
          </a:p>
          <a:p>
            <a:pPr marL="685800" lvl="2" indent="-285750">
              <a:spcBef>
                <a:spcPts val="0"/>
              </a:spcBef>
              <a:buClr>
                <a:srgbClr val="7AC143"/>
              </a:buClr>
            </a:pPr>
            <a:r>
              <a:rPr lang="en-CA" sz="1600" dirty="0"/>
              <a:t>Percentage Complete:  </a:t>
            </a:r>
            <a:r>
              <a:rPr lang="en-CA" sz="1600" dirty="0">
                <a:solidFill>
                  <a:srgbClr val="C00000"/>
                </a:solidFill>
              </a:rPr>
              <a:t>1</a:t>
            </a:r>
            <a:r>
              <a:rPr lang="en-CA" sz="1600" dirty="0">
                <a:solidFill>
                  <a:schemeClr val="accent2">
                    <a:lumMod val="75000"/>
                  </a:schemeClr>
                </a:solidFill>
              </a:rPr>
              <a:t>0%</a:t>
            </a:r>
            <a:endParaRPr lang="en-CA" sz="1600" dirty="0"/>
          </a:p>
          <a:p>
            <a:pPr marL="685800" lvl="2" indent="-285750">
              <a:spcBef>
                <a:spcPts val="0"/>
              </a:spcBef>
              <a:buClr>
                <a:srgbClr val="7AC143"/>
              </a:buClr>
            </a:pPr>
            <a:endParaRPr lang="en-CA" sz="1600" dirty="0">
              <a:solidFill>
                <a:schemeClr val="accent2">
                  <a:lumMod val="75000"/>
                </a:schemeClr>
              </a:solidFill>
            </a:endParaRPr>
          </a:p>
          <a:p>
            <a:pPr marL="685800" lvl="2" indent="-285750">
              <a:spcBef>
                <a:spcPts val="0"/>
              </a:spcBef>
              <a:buClr>
                <a:srgbClr val="7AC143"/>
              </a:buClr>
            </a:pP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xmlns="" val="991205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Corporate-Wide Processes Reviewed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199" y="1089080"/>
            <a:ext cx="8170333" cy="692497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CA" sz="2000" dirty="0"/>
              <a:t>Strategic planning, business planning and budgeting</a:t>
            </a:r>
          </a:p>
          <a:p>
            <a:pPr marL="742950" lvl="2" indent="-342900">
              <a:spcBef>
                <a:spcPts val="0"/>
              </a:spcBef>
              <a:buClr>
                <a:srgbClr val="7AC143"/>
              </a:buClr>
            </a:pPr>
            <a:r>
              <a:rPr lang="en-CA" sz="1600" dirty="0"/>
              <a:t>Percentage Complete:  </a:t>
            </a:r>
            <a:r>
              <a:rPr lang="en-CA" sz="1600" dirty="0">
                <a:solidFill>
                  <a:schemeClr val="accent2">
                    <a:lumMod val="75000"/>
                  </a:schemeClr>
                </a:solidFill>
              </a:rPr>
              <a:t>30%</a:t>
            </a:r>
            <a:endParaRPr lang="en-CA" sz="1600" dirty="0"/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Capital projects planning and development</a:t>
            </a:r>
          </a:p>
          <a:p>
            <a:pPr marL="742950" lvl="2" indent="-342900">
              <a:spcBef>
                <a:spcPts val="0"/>
              </a:spcBef>
              <a:buClr>
                <a:srgbClr val="7AC143"/>
              </a:buClr>
            </a:pPr>
            <a:r>
              <a:rPr lang="en-CA" sz="1600" dirty="0"/>
              <a:t>Percentage Complete:  </a:t>
            </a:r>
            <a:r>
              <a:rPr lang="en-CA" sz="1600" dirty="0">
                <a:solidFill>
                  <a:schemeClr val="accent2">
                    <a:lumMod val="75000"/>
                  </a:schemeClr>
                </a:solidFill>
              </a:rPr>
              <a:t>25%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Asset management</a:t>
            </a:r>
          </a:p>
          <a:p>
            <a:pPr marL="742950" lvl="2" indent="-342900">
              <a:spcBef>
                <a:spcPts val="0"/>
              </a:spcBef>
              <a:buClr>
                <a:srgbClr val="7AC143"/>
              </a:buClr>
            </a:pPr>
            <a:r>
              <a:rPr lang="en-CA" sz="1600" dirty="0"/>
              <a:t>Percentage Complete:  </a:t>
            </a:r>
            <a:r>
              <a:rPr lang="en-CA" sz="1600" dirty="0">
                <a:solidFill>
                  <a:schemeClr val="accent2">
                    <a:lumMod val="75000"/>
                  </a:schemeClr>
                </a:solidFill>
              </a:rPr>
              <a:t>30%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Project Management</a:t>
            </a:r>
          </a:p>
          <a:p>
            <a:pPr marL="742950" lvl="2" indent="-342900">
              <a:spcBef>
                <a:spcPts val="0"/>
              </a:spcBef>
              <a:buClr>
                <a:srgbClr val="7AC143"/>
              </a:buClr>
            </a:pPr>
            <a:r>
              <a:rPr lang="en-CA" sz="1600" dirty="0"/>
              <a:t>Percentage Complete:  </a:t>
            </a:r>
            <a:r>
              <a:rPr lang="en-CA" sz="1600" dirty="0">
                <a:solidFill>
                  <a:schemeClr val="accent2">
                    <a:lumMod val="75000"/>
                  </a:schemeClr>
                </a:solidFill>
              </a:rPr>
              <a:t>10%</a:t>
            </a:r>
          </a:p>
          <a:p>
            <a:pPr marL="742950" lvl="2" indent="-342900">
              <a:spcBef>
                <a:spcPts val="0"/>
              </a:spcBef>
              <a:buClr>
                <a:srgbClr val="7AC143"/>
              </a:buClr>
            </a:pPr>
            <a:endParaRPr lang="en-CA" sz="1600" dirty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Purchasing and contract administration</a:t>
            </a:r>
          </a:p>
          <a:p>
            <a:pPr marL="742950" lvl="2" indent="-342900">
              <a:spcBef>
                <a:spcPts val="0"/>
              </a:spcBef>
              <a:buClr>
                <a:srgbClr val="7AC143"/>
              </a:buClr>
            </a:pPr>
            <a:r>
              <a:rPr lang="en-CA" sz="1600" dirty="0"/>
              <a:t>Percentage Complete:  </a:t>
            </a:r>
            <a:r>
              <a:rPr lang="en-CA" sz="1600" dirty="0">
                <a:solidFill>
                  <a:schemeClr val="accent2">
                    <a:lumMod val="75000"/>
                  </a:schemeClr>
                </a:solidFill>
              </a:rPr>
              <a:t>60%</a:t>
            </a:r>
          </a:p>
          <a:p>
            <a:pPr marL="742950" lvl="2" indent="-342900">
              <a:spcBef>
                <a:spcPts val="0"/>
              </a:spcBef>
              <a:buClr>
                <a:srgbClr val="7AC143"/>
              </a:buClr>
            </a:pPr>
            <a:endParaRPr lang="en-CA" sz="1600" dirty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Performance Measurement</a:t>
            </a:r>
          </a:p>
          <a:p>
            <a:pPr marL="742950" lvl="2" indent="-342900">
              <a:spcBef>
                <a:spcPts val="0"/>
              </a:spcBef>
              <a:buClr>
                <a:srgbClr val="7AC143"/>
              </a:buClr>
            </a:pPr>
            <a:r>
              <a:rPr lang="en-CA" sz="1600" dirty="0"/>
              <a:t>Percentage Complete:  </a:t>
            </a:r>
            <a:r>
              <a:rPr lang="en-CA" sz="1600" dirty="0">
                <a:solidFill>
                  <a:schemeClr val="accent2">
                    <a:lumMod val="75000"/>
                  </a:schemeClr>
                </a:solidFill>
              </a:rPr>
              <a:t>10%</a:t>
            </a:r>
          </a:p>
          <a:p>
            <a:pPr marL="742950" lvl="2" indent="-342900">
              <a:spcBef>
                <a:spcPts val="0"/>
              </a:spcBef>
              <a:buClr>
                <a:srgbClr val="7AC143"/>
              </a:buClr>
            </a:pPr>
            <a:endParaRPr lang="en-CA" sz="1600" dirty="0">
              <a:solidFill>
                <a:schemeClr val="accent2">
                  <a:lumMod val="75000"/>
                </a:schemeClr>
              </a:solidFill>
            </a:endParaRPr>
          </a:p>
          <a:p>
            <a:pPr marL="742950" lvl="2" indent="-342900">
              <a:spcBef>
                <a:spcPts val="0"/>
              </a:spcBef>
              <a:buClr>
                <a:srgbClr val="7AC143"/>
              </a:buClr>
            </a:pPr>
            <a:endParaRPr lang="en-CA" sz="1600" dirty="0">
              <a:solidFill>
                <a:schemeClr val="accent2">
                  <a:lumMod val="75000"/>
                </a:schemeClr>
              </a:solidFill>
            </a:endParaRPr>
          </a:p>
          <a:p>
            <a:pPr marL="742950" lvl="2" indent="-342900">
              <a:spcBef>
                <a:spcPts val="0"/>
              </a:spcBef>
              <a:buClr>
                <a:srgbClr val="7AC143"/>
              </a:buClr>
            </a:pPr>
            <a:endParaRPr lang="en-CA" sz="1600" dirty="0"/>
          </a:p>
          <a:p>
            <a:pPr marL="857250" lvl="1" indent="-457200">
              <a:buFont typeface="+mj-lt"/>
              <a:buAutoNum type="arabicPeriod"/>
            </a:pPr>
            <a:endParaRPr lang="en-CA" sz="1800" dirty="0"/>
          </a:p>
          <a:p>
            <a:pPr marL="0" indent="0">
              <a:buNone/>
            </a:pPr>
            <a:endParaRPr lang="en-CA" sz="1600" dirty="0"/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0" indent="0">
              <a:buNone/>
            </a:pP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xmlns="" val="3551233658"/>
      </p:ext>
    </p:extLst>
  </p:cSld>
  <p:clrMapOvr>
    <a:masterClrMapping/>
  </p:clrMapOvr>
</p:sld>
</file>

<file path=ppt/theme/theme1.xml><?xml version="1.0" encoding="utf-8"?>
<a:theme xmlns:a="http://schemas.openxmlformats.org/drawingml/2006/main" name="WMC-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872</TotalTime>
  <Words>570</Words>
  <Application>Microsoft Office PowerPoint</Application>
  <PresentationFormat>On-screen Show (4:3)</PresentationFormat>
  <Paragraphs>173</Paragraphs>
  <Slides>19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WMC-PPT Template</vt:lpstr>
      <vt:lpstr>City of Nanaimo Core Services Review Council Steering Committee Workshop #2 </vt:lpstr>
      <vt:lpstr>Objectives</vt:lpstr>
      <vt:lpstr>Progress to date </vt:lpstr>
      <vt:lpstr>Off to a good start</vt:lpstr>
      <vt:lpstr>Services/Processes To Be Reviewed</vt:lpstr>
      <vt:lpstr>In-Scope Service Areas Reviewed</vt:lpstr>
      <vt:lpstr>In-Scope Service Areas Reviewed</vt:lpstr>
      <vt:lpstr>In-Scope Service Areas Reviewed</vt:lpstr>
      <vt:lpstr>Corporate-Wide Processes Reviewed</vt:lpstr>
      <vt:lpstr>Interviews Completed</vt:lpstr>
      <vt:lpstr>Documents Reviewed</vt:lpstr>
      <vt:lpstr>Staff Survey</vt:lpstr>
      <vt:lpstr>Benchmarking and Best Practices Research</vt:lpstr>
      <vt:lpstr>Initial observations</vt:lpstr>
      <vt:lpstr>Organizational Health and Competence</vt:lpstr>
      <vt:lpstr>Organizational Health and Competence</vt:lpstr>
      <vt:lpstr>Operations and Management</vt:lpstr>
      <vt:lpstr>Next Steps</vt:lpstr>
      <vt:lpstr>Slide 19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Nanaimo Core Services Review</dc:title>
  <dc:creator>Joyce E. Tustian</dc:creator>
  <cp:lastModifiedBy>City of Nanaimo</cp:lastModifiedBy>
  <cp:revision>119</cp:revision>
  <dcterms:created xsi:type="dcterms:W3CDTF">2016-01-18T02:53:55Z</dcterms:created>
  <dcterms:modified xsi:type="dcterms:W3CDTF">2016-03-09T23:13:05Z</dcterms:modified>
</cp:coreProperties>
</file>