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21"/>
  </p:notesMasterIdLst>
  <p:handoutMasterIdLst>
    <p:handoutMasterId r:id="rId22"/>
  </p:handoutMasterIdLst>
  <p:sldIdLst>
    <p:sldId id="277" r:id="rId2"/>
    <p:sldId id="290" r:id="rId3"/>
    <p:sldId id="278" r:id="rId4"/>
    <p:sldId id="291" r:id="rId5"/>
    <p:sldId id="292" r:id="rId6"/>
    <p:sldId id="289" r:id="rId7"/>
    <p:sldId id="279" r:id="rId8"/>
    <p:sldId id="293" r:id="rId9"/>
    <p:sldId id="294" r:id="rId10"/>
    <p:sldId id="296" r:id="rId11"/>
    <p:sldId id="295" r:id="rId12"/>
    <p:sldId id="280" r:id="rId13"/>
    <p:sldId id="287" r:id="rId14"/>
    <p:sldId id="281" r:id="rId15"/>
    <p:sldId id="282" r:id="rId16"/>
    <p:sldId id="297" r:id="rId17"/>
    <p:sldId id="284" r:id="rId18"/>
    <p:sldId id="286" r:id="rId19"/>
    <p:sldId id="298"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BE48"/>
    <a:srgbClr val="F59132"/>
    <a:srgbClr val="9171B2"/>
    <a:srgbClr val="073A59"/>
    <a:srgbClr val="F06D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59082" autoAdjust="0"/>
  </p:normalViewPr>
  <p:slideViewPr>
    <p:cSldViewPr snapToGrid="0">
      <p:cViewPr varScale="1">
        <p:scale>
          <a:sx n="67" d="100"/>
          <a:sy n="67" d="100"/>
        </p:scale>
        <p:origin x="273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145" cy="465743"/>
          </a:xfrm>
          <a:prstGeom prst="rect">
            <a:avLst/>
          </a:prstGeom>
        </p:spPr>
        <p:txBody>
          <a:bodyPr vert="horz" lIns="88126" tIns="44064" rIns="88126" bIns="44064" rtlCol="0"/>
          <a:lstStyle>
            <a:lvl1pPr algn="l">
              <a:defRPr sz="1200"/>
            </a:lvl1pPr>
          </a:lstStyle>
          <a:p>
            <a:endParaRPr lang="en-CA"/>
          </a:p>
        </p:txBody>
      </p:sp>
      <p:sp>
        <p:nvSpPr>
          <p:cNvPr id="3" name="Date Placeholder 2"/>
          <p:cNvSpPr>
            <a:spLocks noGrp="1"/>
          </p:cNvSpPr>
          <p:nvPr>
            <p:ph type="dt" sz="quarter" idx="1"/>
          </p:nvPr>
        </p:nvSpPr>
        <p:spPr>
          <a:xfrm>
            <a:off x="3970734" y="1"/>
            <a:ext cx="3038145" cy="465743"/>
          </a:xfrm>
          <a:prstGeom prst="rect">
            <a:avLst/>
          </a:prstGeom>
        </p:spPr>
        <p:txBody>
          <a:bodyPr vert="horz" lIns="88126" tIns="44064" rIns="88126" bIns="44064" rtlCol="0"/>
          <a:lstStyle>
            <a:lvl1pPr algn="r">
              <a:defRPr sz="1200"/>
            </a:lvl1pPr>
          </a:lstStyle>
          <a:p>
            <a:fld id="{354DA174-9867-48DC-8B79-7B4A6D96D2FD}" type="datetimeFigureOut">
              <a:rPr lang="en-CA" smtClean="0"/>
              <a:t>2023-07-12</a:t>
            </a:fld>
            <a:endParaRPr lang="en-CA"/>
          </a:p>
        </p:txBody>
      </p:sp>
      <p:sp>
        <p:nvSpPr>
          <p:cNvPr id="4" name="Footer Placeholder 3"/>
          <p:cNvSpPr>
            <a:spLocks noGrp="1"/>
          </p:cNvSpPr>
          <p:nvPr>
            <p:ph type="ftr" sz="quarter" idx="2"/>
          </p:nvPr>
        </p:nvSpPr>
        <p:spPr>
          <a:xfrm>
            <a:off x="1" y="8830658"/>
            <a:ext cx="3038145" cy="465742"/>
          </a:xfrm>
          <a:prstGeom prst="rect">
            <a:avLst/>
          </a:prstGeom>
        </p:spPr>
        <p:txBody>
          <a:bodyPr vert="horz" lIns="88126" tIns="44064" rIns="88126" bIns="44064" rtlCol="0" anchor="b"/>
          <a:lstStyle>
            <a:lvl1pPr algn="l">
              <a:defRPr sz="1200"/>
            </a:lvl1pPr>
          </a:lstStyle>
          <a:p>
            <a:endParaRPr lang="en-CA"/>
          </a:p>
        </p:txBody>
      </p:sp>
      <p:sp>
        <p:nvSpPr>
          <p:cNvPr id="5" name="Slide Number Placeholder 4"/>
          <p:cNvSpPr>
            <a:spLocks noGrp="1"/>
          </p:cNvSpPr>
          <p:nvPr>
            <p:ph type="sldNum" sz="quarter" idx="3"/>
          </p:nvPr>
        </p:nvSpPr>
        <p:spPr>
          <a:xfrm>
            <a:off x="3970734" y="8830658"/>
            <a:ext cx="3038145" cy="465742"/>
          </a:xfrm>
          <a:prstGeom prst="rect">
            <a:avLst/>
          </a:prstGeom>
        </p:spPr>
        <p:txBody>
          <a:bodyPr vert="horz" lIns="88126" tIns="44064" rIns="88126" bIns="44064" rtlCol="0" anchor="b"/>
          <a:lstStyle>
            <a:lvl1pPr algn="r">
              <a:defRPr sz="1200"/>
            </a:lvl1pPr>
          </a:lstStyle>
          <a:p>
            <a:fld id="{7DD3D110-8DFF-4A25-8E2F-2DC8C2309C79}" type="slidenum">
              <a:rPr lang="en-CA" smtClean="0"/>
              <a:t>‹#›</a:t>
            </a:fld>
            <a:endParaRPr lang="en-CA"/>
          </a:p>
        </p:txBody>
      </p:sp>
    </p:spTree>
    <p:extLst>
      <p:ext uri="{BB962C8B-B14F-4D97-AF65-F5344CB8AC3E}">
        <p14:creationId xmlns:p14="http://schemas.microsoft.com/office/powerpoint/2010/main" val="3944909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58" tIns="46580" rIns="93158" bIns="46580" rtlCol="0"/>
          <a:lstStyle>
            <a:lvl1pPr algn="l">
              <a:defRPr sz="1300"/>
            </a:lvl1pPr>
          </a:lstStyle>
          <a:p>
            <a:endParaRPr lang="en-CA"/>
          </a:p>
        </p:txBody>
      </p:sp>
      <p:sp>
        <p:nvSpPr>
          <p:cNvPr id="3" name="Date Placeholder 2"/>
          <p:cNvSpPr>
            <a:spLocks noGrp="1"/>
          </p:cNvSpPr>
          <p:nvPr>
            <p:ph type="dt" idx="1"/>
          </p:nvPr>
        </p:nvSpPr>
        <p:spPr>
          <a:xfrm>
            <a:off x="3970938" y="1"/>
            <a:ext cx="3037840" cy="466434"/>
          </a:xfrm>
          <a:prstGeom prst="rect">
            <a:avLst/>
          </a:prstGeom>
        </p:spPr>
        <p:txBody>
          <a:bodyPr vert="horz" lIns="93158" tIns="46580" rIns="93158" bIns="46580" rtlCol="0"/>
          <a:lstStyle>
            <a:lvl1pPr algn="r">
              <a:defRPr sz="1300"/>
            </a:lvl1pPr>
          </a:lstStyle>
          <a:p>
            <a:fld id="{6B1E4032-3B2D-4EA8-AD08-D0710C7BF085}" type="datetimeFigureOut">
              <a:rPr lang="en-CA" smtClean="0"/>
              <a:t>2023-07-12</a:t>
            </a:fld>
            <a:endParaRPr lang="en-CA"/>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58" tIns="46580" rIns="93158" bIns="46580"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58" tIns="46580" rIns="93158" bIns="4658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6433"/>
          </a:xfrm>
          <a:prstGeom prst="rect">
            <a:avLst/>
          </a:prstGeom>
        </p:spPr>
        <p:txBody>
          <a:bodyPr vert="horz" lIns="93158" tIns="46580" rIns="93158" bIns="46580" rtlCol="0" anchor="b"/>
          <a:lstStyle>
            <a:lvl1pPr algn="l">
              <a:defRPr sz="1300"/>
            </a:lvl1pPr>
          </a:lstStyle>
          <a:p>
            <a:endParaRPr lang="en-CA"/>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58" tIns="46580" rIns="93158" bIns="46580" rtlCol="0" anchor="b"/>
          <a:lstStyle>
            <a:lvl1pPr algn="r">
              <a:defRPr sz="1300"/>
            </a:lvl1pPr>
          </a:lstStyle>
          <a:p>
            <a:fld id="{CC180B37-F5B7-49B7-9AD5-D0CCDC435DCF}" type="slidenum">
              <a:rPr lang="en-CA" smtClean="0"/>
              <a:t>‹#›</a:t>
            </a:fld>
            <a:endParaRPr lang="en-CA"/>
          </a:p>
        </p:txBody>
      </p:sp>
    </p:spTree>
    <p:extLst>
      <p:ext uri="{BB962C8B-B14F-4D97-AF65-F5344CB8AC3E}">
        <p14:creationId xmlns:p14="http://schemas.microsoft.com/office/powerpoint/2010/main" val="9496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nanaimo.ca/docs/social-culture-environment/nanaimo-youth-resilience-strategy.pdf"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Public Safety Canada is providing funding to address community safety through the Building Safer Communities Fund (BSCF). The objective of this fund is to help municipalities and Indigenous communities prevent gun and gang violence by addressing their root cause.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City of Nanaimo has access (through the BSCF program) to $1,156,699 to fund programs under </a:t>
            </a:r>
            <a:r>
              <a:rPr lang="en-US" sz="1200" b="1" i="0" kern="1200" dirty="0">
                <a:solidFill>
                  <a:schemeClr val="tx1"/>
                </a:solidFill>
                <a:effectLst/>
                <a:latin typeface="+mn-lt"/>
                <a:ea typeface="+mn-ea"/>
                <a:cs typeface="+mn-cs"/>
              </a:rPr>
              <a:t>the 6 focus areas</a:t>
            </a:r>
            <a:r>
              <a:rPr lang="en-US" sz="1200" b="0" i="0" kern="1200" dirty="0">
                <a:solidFill>
                  <a:schemeClr val="tx1"/>
                </a:solidFill>
                <a:effectLst/>
                <a:latin typeface="+mn-lt"/>
                <a:ea typeface="+mn-ea"/>
                <a:cs typeface="+mn-cs"/>
              </a:rPr>
              <a:t> found the</a:t>
            </a:r>
            <a:r>
              <a:rPr lang="en-US" sz="1200" b="1"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hlinkClick r:id="rId3"/>
              </a:rPr>
              <a:t>Nanaimo Youth Resilience Strategy</a:t>
            </a:r>
            <a:r>
              <a:rPr lang="en-US" sz="1200" b="0" i="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1</a:t>
            </a:fld>
            <a:endParaRPr lang="en-CA"/>
          </a:p>
        </p:txBody>
      </p:sp>
    </p:spTree>
    <p:extLst>
      <p:ext uri="{BB962C8B-B14F-4D97-AF65-F5344CB8AC3E}">
        <p14:creationId xmlns:p14="http://schemas.microsoft.com/office/powerpoint/2010/main" val="4268672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Further breakdown</a:t>
            </a:r>
            <a:r>
              <a:rPr lang="en-US" baseline="0" dirty="0"/>
              <a:t> of funds based on estimated % for each focus area for each year will be added to the program budget template.   Just a reminder that these are estimates and may vary depending on the grant </a:t>
            </a:r>
            <a:r>
              <a:rPr lang="en-US" baseline="0"/>
              <a:t>applications received.  </a:t>
            </a:r>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11</a:t>
            </a:fld>
            <a:endParaRPr lang="en-CA"/>
          </a:p>
        </p:txBody>
      </p:sp>
    </p:spTree>
    <p:extLst>
      <p:ext uri="{BB962C8B-B14F-4D97-AF65-F5344CB8AC3E}">
        <p14:creationId xmlns:p14="http://schemas.microsoft.com/office/powerpoint/2010/main" val="3929324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Eligible</a:t>
            </a:r>
            <a:r>
              <a:rPr lang="en-US" baseline="0" dirty="0"/>
              <a:t> expenses are listed in the budget template and must  not be changed.  This is to align with PSC eligible expenses outlined in the BSCF.</a:t>
            </a:r>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12</a:t>
            </a:fld>
            <a:endParaRPr lang="en-CA"/>
          </a:p>
        </p:txBody>
      </p:sp>
    </p:spTree>
    <p:extLst>
      <p:ext uri="{BB962C8B-B14F-4D97-AF65-F5344CB8AC3E}">
        <p14:creationId xmlns:p14="http://schemas.microsoft.com/office/powerpoint/2010/main" val="2960201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Evaluation Committee</a:t>
            </a:r>
            <a:r>
              <a:rPr lang="en-US" baseline="0" dirty="0"/>
              <a:t> members are comprised of SC members not applying for funding, City of Nanaimo and Snuneymuxw First Nation Staff.  </a:t>
            </a:r>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15</a:t>
            </a:fld>
            <a:endParaRPr lang="en-CA"/>
          </a:p>
        </p:txBody>
      </p:sp>
    </p:spTree>
    <p:extLst>
      <p:ext uri="{BB962C8B-B14F-4D97-AF65-F5344CB8AC3E}">
        <p14:creationId xmlns:p14="http://schemas.microsoft.com/office/powerpoint/2010/main" val="2308055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16</a:t>
            </a:fld>
            <a:endParaRPr lang="en-CA"/>
          </a:p>
        </p:txBody>
      </p:sp>
    </p:spTree>
    <p:extLst>
      <p:ext uri="{BB962C8B-B14F-4D97-AF65-F5344CB8AC3E}">
        <p14:creationId xmlns:p14="http://schemas.microsoft.com/office/powerpoint/2010/main" val="2218171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funding cannot be used to fund existing programs</a:t>
            </a:r>
            <a:r>
              <a:rPr lang="en-US" baseline="0" dirty="0"/>
              <a:t> however it can be funded to add notable enhancements to existing programs that that help to reduce risk factors identified in the NYRS.</a:t>
            </a:r>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17</a:t>
            </a:fld>
            <a:endParaRPr lang="en-CA"/>
          </a:p>
        </p:txBody>
      </p:sp>
    </p:spTree>
    <p:extLst>
      <p:ext uri="{BB962C8B-B14F-4D97-AF65-F5344CB8AC3E}">
        <p14:creationId xmlns:p14="http://schemas.microsoft.com/office/powerpoint/2010/main" val="27344575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18</a:t>
            </a:fld>
            <a:endParaRPr lang="en-CA"/>
          </a:p>
        </p:txBody>
      </p:sp>
    </p:spTree>
    <p:extLst>
      <p:ext uri="{BB962C8B-B14F-4D97-AF65-F5344CB8AC3E}">
        <p14:creationId xmlns:p14="http://schemas.microsoft.com/office/powerpoint/2010/main" val="33861888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19</a:t>
            </a:fld>
            <a:endParaRPr lang="en-CA"/>
          </a:p>
        </p:txBody>
      </p:sp>
    </p:spTree>
    <p:extLst>
      <p:ext uri="{BB962C8B-B14F-4D97-AF65-F5344CB8AC3E}">
        <p14:creationId xmlns:p14="http://schemas.microsoft.com/office/powerpoint/2010/main" val="1397012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review</a:t>
            </a:r>
            <a:r>
              <a:rPr lang="en-US" baseline="0" dirty="0"/>
              <a:t> the Strategy, grant guidelines &amp; criteria and FAQs all available on the City’s Grant webpage.  This webpage contains all the information that will be covered here today.  </a:t>
            </a:r>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2</a:t>
            </a:fld>
            <a:endParaRPr lang="en-CA"/>
          </a:p>
        </p:txBody>
      </p:sp>
    </p:spTree>
    <p:extLst>
      <p:ext uri="{BB962C8B-B14F-4D97-AF65-F5344CB8AC3E}">
        <p14:creationId xmlns:p14="http://schemas.microsoft.com/office/powerpoint/2010/main" val="3688212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Nanaimo Youth Resilience Grant is to fund programs that support the focus areas in the NYRS. The programs must be new and/or augment existing efforts in the community that meaningfully connect with and support youth at risk (ages 11-25).</a:t>
            </a:r>
          </a:p>
          <a:p>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3</a:t>
            </a:fld>
            <a:endParaRPr lang="en-CA"/>
          </a:p>
        </p:txBody>
      </p:sp>
    </p:spTree>
    <p:extLst>
      <p:ext uri="{BB962C8B-B14F-4D97-AF65-F5344CB8AC3E}">
        <p14:creationId xmlns:p14="http://schemas.microsoft.com/office/powerpoint/2010/main" val="1096628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NYRS identifies risk factors that are significant for youth in Nanaimo and the recommended focus areas listed above are intended to reduce these risk factors for youth and children. Programs</a:t>
            </a:r>
            <a:r>
              <a:rPr lang="en-US" sz="1200" kern="1200" baseline="0" dirty="0">
                <a:solidFill>
                  <a:schemeClr val="tx1"/>
                </a:solidFill>
                <a:effectLst/>
                <a:latin typeface="+mn-lt"/>
                <a:ea typeface="+mn-ea"/>
                <a:cs typeface="+mn-cs"/>
              </a:rPr>
              <a:t> should work to reduce these risk factors.  These can be found in the NYRS and in the Grant Guidelines and Criteria package. </a:t>
            </a:r>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4</a:t>
            </a:fld>
            <a:endParaRPr lang="en-CA"/>
          </a:p>
        </p:txBody>
      </p:sp>
    </p:spTree>
    <p:extLst>
      <p:ext uri="{BB962C8B-B14F-4D97-AF65-F5344CB8AC3E}">
        <p14:creationId xmlns:p14="http://schemas.microsoft.com/office/powerpoint/2010/main" val="1607760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addition, the NYRS lists further criteria to ensure that programs are low barrier, accessible, and equitable. The following criteria were developed to guide the funding distribution. A program should meet most of the criteria listed here to be selected for funding.</a:t>
            </a:r>
            <a:r>
              <a:rPr lang="en-US" sz="1200" kern="1200" baseline="0" dirty="0">
                <a:solidFill>
                  <a:schemeClr val="tx1"/>
                </a:solidFill>
                <a:effectLst/>
                <a:latin typeface="+mn-lt"/>
                <a:ea typeface="+mn-ea"/>
                <a:cs typeface="+mn-cs"/>
              </a:rPr>
              <a:t>  Again these are found in the NYRS and  the Grant and Guidelines Criteria.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C180B37-F5B7-49B7-9AD5-D0CCDC435DCF}" type="slidenum">
              <a:rPr lang="en-CA" smtClean="0"/>
              <a:t>5</a:t>
            </a:fld>
            <a:endParaRPr lang="en-CA"/>
          </a:p>
        </p:txBody>
      </p:sp>
    </p:spTree>
    <p:extLst>
      <p:ext uri="{BB962C8B-B14F-4D97-AF65-F5344CB8AC3E}">
        <p14:creationId xmlns:p14="http://schemas.microsoft.com/office/powerpoint/2010/main" val="1876228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dirty="0">
                <a:effectLst/>
              </a:rPr>
              <a:t>July 10, 2023:</a:t>
            </a:r>
            <a:r>
              <a:rPr lang="en-US" sz="1200" dirty="0">
                <a:effectLst/>
              </a:rPr>
              <a:t> Applications open.</a:t>
            </a:r>
            <a:endParaRPr lang="en-US" dirty="0">
              <a:effectLst/>
            </a:endParaRPr>
          </a:p>
          <a:p>
            <a:pPr lvl="0"/>
            <a:r>
              <a:rPr lang="en-US" sz="1200" b="1" dirty="0">
                <a:effectLst/>
              </a:rPr>
              <a:t>July 12, 2023: </a:t>
            </a:r>
            <a:r>
              <a:rPr lang="en-US" sz="1200" dirty="0">
                <a:effectLst/>
              </a:rPr>
              <a:t>Online information session.</a:t>
            </a:r>
            <a:endParaRPr lang="en-US" dirty="0">
              <a:effectLst/>
            </a:endParaRPr>
          </a:p>
          <a:p>
            <a:pPr lvl="0"/>
            <a:r>
              <a:rPr lang="en-US" sz="1200" b="1" dirty="0">
                <a:effectLst/>
              </a:rPr>
              <a:t>August 14, 2023:</a:t>
            </a:r>
            <a:r>
              <a:rPr lang="en-US" sz="1200" dirty="0">
                <a:effectLst/>
              </a:rPr>
              <a:t> Applications close at 12 pm</a:t>
            </a:r>
            <a:endParaRPr lang="en-US" dirty="0">
              <a:effectLst/>
            </a:endParaRPr>
          </a:p>
          <a:p>
            <a:pPr lvl="0"/>
            <a:r>
              <a:rPr lang="en-US" sz="1200" b="1" dirty="0">
                <a:effectLst/>
              </a:rPr>
              <a:t>September 13, 2023:</a:t>
            </a:r>
            <a:r>
              <a:rPr lang="en-US" sz="1200" dirty="0">
                <a:effectLst/>
              </a:rPr>
              <a:t> Recommendations from the</a:t>
            </a:r>
            <a:r>
              <a:rPr lang="en-US" sz="1200" baseline="0" dirty="0">
                <a:effectLst/>
              </a:rPr>
              <a:t> NYRS Steering Committee</a:t>
            </a:r>
            <a:r>
              <a:rPr lang="en-US" sz="1200" dirty="0">
                <a:effectLst/>
              </a:rPr>
              <a:t> for fund distribution will be presented at the City of Nanaimo Finance and Audit Committee meeting.</a:t>
            </a:r>
            <a:endParaRPr lang="en-US" dirty="0">
              <a:effectLst/>
            </a:endParaRPr>
          </a:p>
          <a:p>
            <a:pPr lvl="0"/>
            <a:r>
              <a:rPr lang="en-US" sz="1200" b="1" dirty="0">
                <a:effectLst/>
              </a:rPr>
              <a:t>September 25, 2023:</a:t>
            </a:r>
            <a:r>
              <a:rPr lang="en-US" sz="1200" dirty="0">
                <a:effectLst/>
              </a:rPr>
              <a:t> Official endorsement of Finance and Audit Committee recommendations at City of Nanaimo Council Meeting. </a:t>
            </a:r>
            <a:endParaRPr lang="en-US" dirty="0">
              <a:effectLst/>
            </a:endParaRPr>
          </a:p>
          <a:p>
            <a:pPr lvl="0"/>
            <a:r>
              <a:rPr lang="en-US" sz="1200" b="1" dirty="0">
                <a:effectLst/>
              </a:rPr>
              <a:t>September 26 to September 29:</a:t>
            </a:r>
            <a:r>
              <a:rPr lang="en-US" sz="1200" dirty="0">
                <a:effectLst/>
              </a:rPr>
              <a:t> Finalize all agreements with successful applicants.</a:t>
            </a:r>
            <a:endParaRPr lang="en-US" dirty="0">
              <a:effectLst/>
            </a:endParaRPr>
          </a:p>
          <a:p>
            <a:pPr lvl="0"/>
            <a:r>
              <a:rPr lang="en-US" sz="1200" b="1" dirty="0">
                <a:effectLst/>
              </a:rPr>
              <a:t>October 1:</a:t>
            </a:r>
            <a:r>
              <a:rPr lang="en-US" sz="1200" dirty="0">
                <a:effectLst/>
              </a:rPr>
              <a:t> Provide access to funds to successful applicants.</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7</a:t>
            </a:fld>
            <a:endParaRPr lang="en-CA"/>
          </a:p>
        </p:txBody>
      </p:sp>
    </p:spTree>
    <p:extLst>
      <p:ext uri="{BB962C8B-B14F-4D97-AF65-F5344CB8AC3E}">
        <p14:creationId xmlns:p14="http://schemas.microsoft.com/office/powerpoint/2010/main" val="2800832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applications include the grant application form and the grant application budgets</a:t>
            </a:r>
          </a:p>
          <a:p>
            <a:endParaRPr lang="en-US" baseline="0" dirty="0"/>
          </a:p>
          <a:p>
            <a:r>
              <a:rPr lang="en-US" baseline="0" dirty="0"/>
              <a:t>Can be accessed online or can be provided a paper copy.  </a:t>
            </a:r>
          </a:p>
          <a:p>
            <a:endParaRPr lang="en-US" baseline="0" dirty="0"/>
          </a:p>
          <a:p>
            <a:r>
              <a:rPr lang="en-US" dirty="0"/>
              <a:t>Submit completed application packages by 12:00 pm on Monday, August 14, 2023. • </a:t>
            </a:r>
          </a:p>
          <a:p>
            <a:endParaRPr lang="en-US" dirty="0"/>
          </a:p>
          <a:p>
            <a:r>
              <a:rPr lang="en-US" dirty="0"/>
              <a:t>By Email: socialplanning@nanaimo.ca • </a:t>
            </a:r>
          </a:p>
          <a:p>
            <a:r>
              <a:rPr lang="en-US" dirty="0"/>
              <a:t>By Mail: c/o Community Planning, City of Nanaimo 455 Wallace Street, Nanaimo BC V9R 5J6 • </a:t>
            </a:r>
          </a:p>
          <a:p>
            <a:r>
              <a:rPr lang="en-US" dirty="0"/>
              <a:t>In Person: c/o Community Planning, City of Nanaimo Service &amp; Resource Centre, 411 Dunsmuir Street, Nanaimo BC</a:t>
            </a:r>
          </a:p>
        </p:txBody>
      </p:sp>
      <p:sp>
        <p:nvSpPr>
          <p:cNvPr id="4" name="Slide Number Placeholder 3"/>
          <p:cNvSpPr>
            <a:spLocks noGrp="1"/>
          </p:cNvSpPr>
          <p:nvPr>
            <p:ph type="sldNum" sz="quarter" idx="10"/>
          </p:nvPr>
        </p:nvSpPr>
        <p:spPr/>
        <p:txBody>
          <a:bodyPr/>
          <a:lstStyle/>
          <a:p>
            <a:fld id="{CC180B37-F5B7-49B7-9AD5-D0CCDC435DCF}" type="slidenum">
              <a:rPr lang="en-CA" smtClean="0"/>
              <a:t>8</a:t>
            </a:fld>
            <a:endParaRPr lang="en-CA"/>
          </a:p>
        </p:txBody>
      </p:sp>
    </p:spTree>
    <p:extLst>
      <p:ext uri="{BB962C8B-B14F-4D97-AF65-F5344CB8AC3E}">
        <p14:creationId xmlns:p14="http://schemas.microsoft.com/office/powerpoint/2010/main" val="439068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Depending on the duration of your proposed program</a:t>
            </a:r>
            <a:r>
              <a:rPr lang="en-US" baseline="0" dirty="0"/>
              <a:t> you will need to supply a budget for each fiscal year you plan to provide programming.  This is to align with the distribution of funds being provided to the City by PSC.</a:t>
            </a:r>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9</a:t>
            </a:fld>
            <a:endParaRPr lang="en-CA"/>
          </a:p>
        </p:txBody>
      </p:sp>
    </p:spTree>
    <p:extLst>
      <p:ext uri="{BB962C8B-B14F-4D97-AF65-F5344CB8AC3E}">
        <p14:creationId xmlns:p14="http://schemas.microsoft.com/office/powerpoint/2010/main" val="344521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funding distribution is further guided by the Steering Committee by identifying the impact and effort rating for each time of program.  This is based on experience and knowledge of delivering similar types of programs. </a:t>
            </a:r>
            <a:r>
              <a:rPr lang="en-US" dirty="0"/>
              <a:t>These are estimates and will vary depending</a:t>
            </a:r>
            <a:r>
              <a:rPr lang="en-US" baseline="0" dirty="0"/>
              <a:t> on the actual grant applications received.  </a:t>
            </a:r>
            <a:endParaRPr lang="en-US" dirty="0"/>
          </a:p>
        </p:txBody>
      </p:sp>
      <p:sp>
        <p:nvSpPr>
          <p:cNvPr id="4" name="Slide Number Placeholder 3"/>
          <p:cNvSpPr>
            <a:spLocks noGrp="1"/>
          </p:cNvSpPr>
          <p:nvPr>
            <p:ph type="sldNum" sz="quarter" idx="10"/>
          </p:nvPr>
        </p:nvSpPr>
        <p:spPr/>
        <p:txBody>
          <a:bodyPr/>
          <a:lstStyle/>
          <a:p>
            <a:fld id="{CC180B37-F5B7-49B7-9AD5-D0CCDC435DCF}" type="slidenum">
              <a:rPr lang="en-CA" smtClean="0"/>
              <a:t>10</a:t>
            </a:fld>
            <a:endParaRPr lang="en-CA"/>
          </a:p>
        </p:txBody>
      </p:sp>
    </p:spTree>
    <p:extLst>
      <p:ext uri="{BB962C8B-B14F-4D97-AF65-F5344CB8AC3E}">
        <p14:creationId xmlns:p14="http://schemas.microsoft.com/office/powerpoint/2010/main" val="1507783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650C5C-076D-4FBF-AC21-390BF8E0C874}" type="datetimeFigureOut">
              <a:rPr lang="en-CA" smtClean="0"/>
              <a:t>2023-07-12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29242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650C5C-076D-4FBF-AC21-390BF8E0C874}" type="datetimeFigureOut">
              <a:rPr lang="en-CA" smtClean="0"/>
              <a:t>2023-07-12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131591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650C5C-076D-4FBF-AC21-390BF8E0C874}" type="datetimeFigureOut">
              <a:rPr lang="en-CA" smtClean="0"/>
              <a:t>2023-07-12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2089521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650C5C-076D-4FBF-AC21-390BF8E0C874}" type="datetimeFigureOut">
              <a:rPr lang="en-CA" smtClean="0"/>
              <a:t>2023-07-12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1132550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5650C5C-076D-4FBF-AC21-390BF8E0C874}" type="datetimeFigureOut">
              <a:rPr lang="en-CA" smtClean="0"/>
              <a:t>2023-07-12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3956292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650C5C-076D-4FBF-AC21-390BF8E0C874}" type="datetimeFigureOut">
              <a:rPr lang="en-CA" smtClean="0"/>
              <a:t>2023-07-12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1889747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650C5C-076D-4FBF-AC21-390BF8E0C874}" type="datetimeFigureOut">
              <a:rPr lang="en-CA" smtClean="0"/>
              <a:t>2023-07-12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1159064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650C5C-076D-4FBF-AC21-390BF8E0C874}" type="datetimeFigureOut">
              <a:rPr lang="en-CA" smtClean="0"/>
              <a:t>2023-07-12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2561495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50C5C-076D-4FBF-AC21-390BF8E0C874}" type="datetimeFigureOut">
              <a:rPr lang="en-CA" smtClean="0"/>
              <a:t>2023-07-12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4119173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650C5C-076D-4FBF-AC21-390BF8E0C874}" type="datetimeFigureOut">
              <a:rPr lang="en-CA" smtClean="0"/>
              <a:t>2023-07-12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2653420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650C5C-076D-4FBF-AC21-390BF8E0C874}" type="datetimeFigureOut">
              <a:rPr lang="en-CA" smtClean="0"/>
              <a:t>2023-07-12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1A15E9D-B08F-43A6-BC8E-A33CF07D161C}" type="slidenum">
              <a:rPr lang="en-CA" smtClean="0"/>
              <a:t>‹#›</a:t>
            </a:fld>
            <a:endParaRPr lang="en-CA"/>
          </a:p>
        </p:txBody>
      </p:sp>
    </p:spTree>
    <p:extLst>
      <p:ext uri="{BB962C8B-B14F-4D97-AF65-F5344CB8AC3E}">
        <p14:creationId xmlns:p14="http://schemas.microsoft.com/office/powerpoint/2010/main" val="409717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650C5C-076D-4FBF-AC21-390BF8E0C874}" type="datetimeFigureOut">
              <a:rPr lang="en-CA" smtClean="0"/>
              <a:t>2023-07-12</a:t>
            </a:fld>
            <a:endParaRPr lang="en-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A15E9D-B08F-43A6-BC8E-A33CF07D161C}" type="slidenum">
              <a:rPr lang="en-CA" smtClean="0"/>
              <a:t>‹#›</a:t>
            </a:fld>
            <a:endParaRPr lang="en-CA"/>
          </a:p>
        </p:txBody>
      </p:sp>
    </p:spTree>
    <p:extLst>
      <p:ext uri="{BB962C8B-B14F-4D97-AF65-F5344CB8AC3E}">
        <p14:creationId xmlns:p14="http://schemas.microsoft.com/office/powerpoint/2010/main" val="117371007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463993"/>
            <a:ext cx="9144000" cy="1793801"/>
          </a:xfrm>
        </p:spPr>
        <p:txBody>
          <a:bodyPr>
            <a:normAutofit/>
          </a:bodyPr>
          <a:lstStyle/>
          <a:p>
            <a:r>
              <a:rPr lang="en-US" sz="5400" b="1" spc="225" dirty="0">
                <a:solidFill>
                  <a:srgbClr val="FF0000"/>
                </a:solidFill>
                <a:latin typeface="Calibri" panose="020F0502020204030204" pitchFamily="34" charset="0"/>
                <a:cs typeface="Calibri" panose="020F0502020204030204" pitchFamily="34" charset="0"/>
              </a:rPr>
              <a:t>NANAIMO</a:t>
            </a:r>
            <a:r>
              <a:rPr lang="en-US" sz="5400" b="1" spc="225" dirty="0">
                <a:solidFill>
                  <a:schemeClr val="tx2"/>
                </a:solidFill>
                <a:latin typeface="Calibri" panose="020F0502020204030204" pitchFamily="34" charset="0"/>
                <a:cs typeface="Calibri" panose="020F0502020204030204" pitchFamily="34" charset="0"/>
              </a:rPr>
              <a:t> </a:t>
            </a:r>
            <a:r>
              <a:rPr lang="en-US" sz="5400" b="1" spc="225" dirty="0">
                <a:solidFill>
                  <a:srgbClr val="F59132"/>
                </a:solidFill>
                <a:latin typeface="Calibri" panose="020F0502020204030204" pitchFamily="34" charset="0"/>
                <a:cs typeface="Calibri" panose="020F0502020204030204" pitchFamily="34" charset="0"/>
              </a:rPr>
              <a:t>YOUTH</a:t>
            </a:r>
            <a:r>
              <a:rPr lang="en-US" sz="5400" b="1" spc="225" dirty="0">
                <a:solidFill>
                  <a:schemeClr val="tx2"/>
                </a:solidFill>
                <a:latin typeface="Calibri" panose="020F0502020204030204" pitchFamily="34" charset="0"/>
                <a:cs typeface="Calibri" panose="020F0502020204030204" pitchFamily="34" charset="0"/>
              </a:rPr>
              <a:t> </a:t>
            </a:r>
            <a:r>
              <a:rPr lang="en-US" sz="5400" b="1" spc="225" dirty="0">
                <a:solidFill>
                  <a:srgbClr val="FFC000"/>
                </a:solidFill>
                <a:latin typeface="Calibri" panose="020F0502020204030204" pitchFamily="34" charset="0"/>
                <a:cs typeface="Calibri" panose="020F0502020204030204" pitchFamily="34" charset="0"/>
              </a:rPr>
              <a:t>RESILIENCE</a:t>
            </a:r>
            <a:r>
              <a:rPr lang="en-US" sz="5400" b="1" spc="225" dirty="0">
                <a:solidFill>
                  <a:schemeClr val="tx2"/>
                </a:solidFill>
                <a:latin typeface="Calibri" panose="020F0502020204030204" pitchFamily="34" charset="0"/>
                <a:cs typeface="Calibri" panose="020F0502020204030204" pitchFamily="34" charset="0"/>
              </a:rPr>
              <a:t> </a:t>
            </a:r>
            <a:r>
              <a:rPr lang="en-US" sz="5400" b="1" spc="225" dirty="0">
                <a:solidFill>
                  <a:srgbClr val="92D050"/>
                </a:solidFill>
                <a:latin typeface="Calibri" panose="020F0502020204030204" pitchFamily="34" charset="0"/>
                <a:cs typeface="Calibri" panose="020F0502020204030204" pitchFamily="34" charset="0"/>
              </a:rPr>
              <a:t>STRATEGY</a:t>
            </a:r>
            <a:endParaRPr lang="en-US" sz="6000" b="1" dirty="0">
              <a:solidFill>
                <a:schemeClr val="tx2"/>
              </a:solidFill>
              <a:latin typeface="Calibri" panose="020F0502020204030204" pitchFamily="34" charset="0"/>
              <a:cs typeface="Calibri" panose="020F0502020204030204" pitchFamily="34" charset="0"/>
            </a:endParaRPr>
          </a:p>
        </p:txBody>
      </p:sp>
      <p:sp>
        <p:nvSpPr>
          <p:cNvPr id="2" name="Title 1"/>
          <p:cNvSpPr>
            <a:spLocks noGrp="1"/>
          </p:cNvSpPr>
          <p:nvPr>
            <p:ph type="ctrTitle"/>
          </p:nvPr>
        </p:nvSpPr>
        <p:spPr>
          <a:xfrm>
            <a:off x="1899233" y="4359597"/>
            <a:ext cx="5345533" cy="706488"/>
          </a:xfrm>
        </p:spPr>
        <p:txBody>
          <a:bodyPr>
            <a:noAutofit/>
          </a:bodyPr>
          <a:lstStyle/>
          <a:p>
            <a:r>
              <a:rPr lang="en-US" sz="2800" i="1" dirty="0">
                <a:solidFill>
                  <a:schemeClr val="accent3"/>
                </a:solidFill>
              </a:rPr>
              <a:t>Grant Application Information Session</a:t>
            </a:r>
            <a:endParaRPr lang="en-CA" sz="2800" i="1" dirty="0">
              <a:solidFill>
                <a:schemeClr val="tx2"/>
              </a:solidFill>
              <a:latin typeface="+mn-lt"/>
            </a:endParaRPr>
          </a:p>
        </p:txBody>
      </p:sp>
      <p:sp>
        <p:nvSpPr>
          <p:cNvPr id="4" name="TextBox 3"/>
          <p:cNvSpPr txBox="1"/>
          <p:nvPr/>
        </p:nvSpPr>
        <p:spPr>
          <a:xfrm>
            <a:off x="5709237" y="1258790"/>
            <a:ext cx="3357922" cy="369332"/>
          </a:xfrm>
          <a:prstGeom prst="rect">
            <a:avLst/>
          </a:prstGeom>
          <a:noFill/>
        </p:spPr>
        <p:txBody>
          <a:bodyPr wrap="square" rtlCol="0">
            <a:spAutoFit/>
          </a:bodyPr>
          <a:lstStyle/>
          <a:p>
            <a:r>
              <a:rPr lang="en-US" b="1" dirty="0">
                <a:solidFill>
                  <a:schemeClr val="accent3"/>
                </a:solidFill>
              </a:rPr>
              <a:t>Building Safer Communities Fund</a:t>
            </a:r>
          </a:p>
        </p:txBody>
      </p:sp>
    </p:spTree>
    <p:extLst>
      <p:ext uri="{BB962C8B-B14F-4D97-AF65-F5344CB8AC3E}">
        <p14:creationId xmlns:p14="http://schemas.microsoft.com/office/powerpoint/2010/main" val="1950155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967" y="510567"/>
            <a:ext cx="7510920" cy="1149133"/>
          </a:xfrm>
        </p:spPr>
        <p:txBody>
          <a:bodyPr/>
          <a:lstStyle/>
          <a:p>
            <a:r>
              <a:rPr lang="en-US" b="1" dirty="0"/>
              <a:t>Program Budgets</a:t>
            </a:r>
            <a:endParaRPr lang="en-US" dirty="0"/>
          </a:p>
        </p:txBody>
      </p:sp>
      <p:sp>
        <p:nvSpPr>
          <p:cNvPr id="3" name="Content Placeholder 2"/>
          <p:cNvSpPr>
            <a:spLocks noGrp="1"/>
          </p:cNvSpPr>
          <p:nvPr>
            <p:ph idx="1"/>
          </p:nvPr>
        </p:nvSpPr>
        <p:spPr>
          <a:xfrm>
            <a:off x="540967" y="1531100"/>
            <a:ext cx="7886700" cy="454112"/>
          </a:xfrm>
        </p:spPr>
        <p:txBody>
          <a:bodyPr>
            <a:normAutofit lnSpcReduction="10000"/>
          </a:bodyPr>
          <a:lstStyle/>
          <a:p>
            <a:pPr marL="0" indent="0">
              <a:buNone/>
            </a:pPr>
            <a:r>
              <a:rPr lang="en-US" b="1" dirty="0">
                <a:solidFill>
                  <a:schemeClr val="tx2"/>
                </a:solidFill>
              </a:rPr>
              <a:t>Funding Distribution</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28211365"/>
              </p:ext>
            </p:extLst>
          </p:nvPr>
        </p:nvGraphicFramePr>
        <p:xfrm>
          <a:off x="652549" y="2141947"/>
          <a:ext cx="7775117" cy="3056353"/>
        </p:xfrm>
        <a:graphic>
          <a:graphicData uri="http://schemas.openxmlformats.org/drawingml/2006/table">
            <a:tbl>
              <a:tblPr firstRow="1" firstCol="1" bandRow="1">
                <a:tableStyleId>{5C22544A-7EE6-4342-B048-85BDC9FD1C3A}</a:tableStyleId>
              </a:tblPr>
              <a:tblGrid>
                <a:gridCol w="444886">
                  <a:extLst>
                    <a:ext uri="{9D8B030D-6E8A-4147-A177-3AD203B41FA5}">
                      <a16:colId xmlns:a16="http://schemas.microsoft.com/office/drawing/2014/main" val="2437022066"/>
                    </a:ext>
                  </a:extLst>
                </a:gridCol>
                <a:gridCol w="2769106">
                  <a:extLst>
                    <a:ext uri="{9D8B030D-6E8A-4147-A177-3AD203B41FA5}">
                      <a16:colId xmlns:a16="http://schemas.microsoft.com/office/drawing/2014/main" val="2357900786"/>
                    </a:ext>
                  </a:extLst>
                </a:gridCol>
                <a:gridCol w="2715886">
                  <a:extLst>
                    <a:ext uri="{9D8B030D-6E8A-4147-A177-3AD203B41FA5}">
                      <a16:colId xmlns:a16="http://schemas.microsoft.com/office/drawing/2014/main" val="2801626857"/>
                    </a:ext>
                  </a:extLst>
                </a:gridCol>
                <a:gridCol w="1845239">
                  <a:extLst>
                    <a:ext uri="{9D8B030D-6E8A-4147-A177-3AD203B41FA5}">
                      <a16:colId xmlns:a16="http://schemas.microsoft.com/office/drawing/2014/main" val="731981133"/>
                    </a:ext>
                  </a:extLst>
                </a:gridCol>
              </a:tblGrid>
              <a:tr h="679189">
                <a:tc>
                  <a:txBody>
                    <a:bodyPr/>
                    <a:lstStyle/>
                    <a:p>
                      <a:pPr marL="0" marR="0">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Focus Area</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Steering Committee Rating </a:t>
                      </a:r>
                      <a:endParaRPr lang="en-US" sz="1000">
                        <a:effectLst/>
                      </a:endParaRPr>
                    </a:p>
                    <a:p>
                      <a:pPr marL="0" marR="0">
                        <a:spcBef>
                          <a:spcPts val="0"/>
                        </a:spcBef>
                        <a:spcAft>
                          <a:spcPts val="0"/>
                        </a:spcAft>
                      </a:pPr>
                      <a:r>
                        <a:rPr lang="en-US" sz="1100">
                          <a:effectLst/>
                        </a:rPr>
                        <a:t>‘Impact – Effort’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Proposed % of BSC Program Funds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3042017"/>
                  </a:ext>
                </a:extLst>
              </a:tr>
              <a:tr h="339595">
                <a:tc>
                  <a:txBody>
                    <a:bodyPr/>
                    <a:lstStyle/>
                    <a:p>
                      <a:pPr marL="0" marR="0">
                        <a:spcBef>
                          <a:spcPts val="0"/>
                        </a:spcBef>
                        <a:spcAft>
                          <a:spcPts val="0"/>
                        </a:spcAft>
                      </a:pPr>
                      <a:r>
                        <a:rPr lang="en-US" sz="10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Safe Youth Gathering Spaces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High Impact – High Effort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30%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9856281"/>
                  </a:ext>
                </a:extLst>
              </a:tr>
              <a:tr h="339595">
                <a:tc>
                  <a:txBody>
                    <a:bodyPr/>
                    <a:lstStyle/>
                    <a:p>
                      <a:pPr marL="0" marR="0">
                        <a:spcBef>
                          <a:spcPts val="0"/>
                        </a:spcBef>
                        <a:spcAft>
                          <a:spcPts val="0"/>
                        </a:spcAft>
                      </a:pPr>
                      <a:r>
                        <a:rPr lang="en-US" sz="10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Youth Outreach</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High Impact – High Effort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00169725"/>
                  </a:ext>
                </a:extLst>
              </a:tr>
              <a:tr h="679189">
                <a:tc>
                  <a:txBody>
                    <a:bodyPr/>
                    <a:lstStyle/>
                    <a:p>
                      <a:pPr marL="0" marR="0">
                        <a:spcBef>
                          <a:spcPts val="0"/>
                        </a:spcBef>
                        <a:spcAft>
                          <a:spcPts val="0"/>
                        </a:spcAft>
                      </a:pPr>
                      <a:r>
                        <a:rPr lang="en-US" sz="1000">
                          <a:effectLst/>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Connecting Youth to Land and Water Through Snawaylth</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High Impact – Medium Effort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8599163"/>
                  </a:ext>
                </a:extLst>
              </a:tr>
              <a:tr h="339595">
                <a:tc>
                  <a:txBody>
                    <a:bodyPr/>
                    <a:lstStyle/>
                    <a:p>
                      <a:pPr marL="0" marR="0">
                        <a:spcBef>
                          <a:spcPts val="0"/>
                        </a:spcBef>
                        <a:spcAft>
                          <a:spcPts val="0"/>
                        </a:spcAft>
                      </a:pPr>
                      <a:r>
                        <a:rPr lang="en-US" sz="1000">
                          <a:effectLst/>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Youth Mentoring Program</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High Impact – Medium Effort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55631774"/>
                  </a:ext>
                </a:extLst>
              </a:tr>
              <a:tr h="339595">
                <a:tc>
                  <a:txBody>
                    <a:bodyPr/>
                    <a:lstStyle/>
                    <a:p>
                      <a:pPr marL="0" marR="0">
                        <a:spcBef>
                          <a:spcPts val="0"/>
                        </a:spcBef>
                        <a:spcAft>
                          <a:spcPts val="0"/>
                        </a:spcAft>
                      </a:pPr>
                      <a:r>
                        <a:rPr lang="en-US" sz="1000">
                          <a:effectLst/>
                        </a:rPr>
                        <a:t>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Enhancing Existing Programs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High Impact – High Effort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99534450"/>
                  </a:ext>
                </a:extLst>
              </a:tr>
              <a:tr h="339595">
                <a:tc>
                  <a:txBody>
                    <a:bodyPr/>
                    <a:lstStyle/>
                    <a:p>
                      <a:pPr marL="0" marR="0">
                        <a:spcBef>
                          <a:spcPts val="0"/>
                        </a:spcBef>
                        <a:spcAft>
                          <a:spcPts val="0"/>
                        </a:spcAft>
                      </a:pPr>
                      <a:r>
                        <a:rPr lang="en-US" sz="1000">
                          <a:effectLst/>
                        </a:rPr>
                        <a:t>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Media &amp; Communications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High Impact – Low Effort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dirty="0">
                          <a:effectLst/>
                        </a:rPr>
                        <a:t>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06537365"/>
                  </a:ext>
                </a:extLst>
              </a:tr>
            </a:tbl>
          </a:graphicData>
        </a:graphic>
      </p:graphicFrame>
    </p:spTree>
    <p:extLst>
      <p:ext uri="{BB962C8B-B14F-4D97-AF65-F5344CB8AC3E}">
        <p14:creationId xmlns:p14="http://schemas.microsoft.com/office/powerpoint/2010/main" val="1828733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7" y="500062"/>
            <a:ext cx="7886700" cy="1325563"/>
          </a:xfrm>
        </p:spPr>
        <p:txBody>
          <a:bodyPr/>
          <a:lstStyle/>
          <a:p>
            <a:r>
              <a:rPr lang="en-US" b="1" dirty="0"/>
              <a:t>Program Budgets</a:t>
            </a:r>
            <a:endParaRPr lang="en-US" dirty="0"/>
          </a:p>
        </p:txBody>
      </p:sp>
      <p:sp>
        <p:nvSpPr>
          <p:cNvPr id="3" name="Content Placeholder 2"/>
          <p:cNvSpPr>
            <a:spLocks noGrp="1"/>
          </p:cNvSpPr>
          <p:nvPr>
            <p:ph idx="1"/>
          </p:nvPr>
        </p:nvSpPr>
        <p:spPr>
          <a:xfrm>
            <a:off x="628650" y="1825625"/>
            <a:ext cx="7886700" cy="2817813"/>
          </a:xfrm>
        </p:spPr>
        <p:txBody>
          <a:bodyPr>
            <a:normAutofit/>
          </a:bodyPr>
          <a:lstStyle/>
          <a:p>
            <a:pPr marL="0" indent="0">
              <a:buNone/>
            </a:pPr>
            <a:r>
              <a:rPr lang="en-US" b="1" dirty="0">
                <a:solidFill>
                  <a:schemeClr val="tx2"/>
                </a:solidFill>
              </a:rPr>
              <a:t>BSCF Funding Distribution:</a:t>
            </a:r>
          </a:p>
          <a:p>
            <a:pPr marL="0" indent="0">
              <a:buNone/>
            </a:pPr>
            <a:r>
              <a:rPr lang="en-US" dirty="0"/>
              <a:t> </a:t>
            </a:r>
            <a:endParaRPr lang="en-US" sz="1600" dirty="0"/>
          </a:p>
          <a:p>
            <a:pPr lvl="1"/>
            <a:r>
              <a:rPr lang="en-US" sz="2800" dirty="0"/>
              <a:t>Year 1: $441,375</a:t>
            </a:r>
          </a:p>
          <a:p>
            <a:pPr lvl="1"/>
            <a:r>
              <a:rPr lang="en-US" sz="2800" dirty="0"/>
              <a:t>Year 2: $438,760</a:t>
            </a:r>
          </a:p>
          <a:p>
            <a:pPr lvl="1"/>
            <a:r>
              <a:rPr lang="en-US" sz="2800" dirty="0"/>
              <a:t>Year 3: $231,563</a:t>
            </a:r>
          </a:p>
        </p:txBody>
      </p:sp>
    </p:spTree>
    <p:extLst>
      <p:ext uri="{BB962C8B-B14F-4D97-AF65-F5344CB8AC3E}">
        <p14:creationId xmlns:p14="http://schemas.microsoft.com/office/powerpoint/2010/main" val="960319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9426"/>
            <a:ext cx="7886700" cy="1325563"/>
          </a:xfrm>
        </p:spPr>
        <p:txBody>
          <a:bodyPr/>
          <a:lstStyle/>
          <a:p>
            <a:r>
              <a:rPr lang="en-US" b="1" dirty="0"/>
              <a:t>Eligible Expenses</a:t>
            </a:r>
            <a:endParaRPr lang="en-US" dirty="0"/>
          </a:p>
        </p:txBody>
      </p:sp>
      <p:sp>
        <p:nvSpPr>
          <p:cNvPr id="3" name="Content Placeholder 2"/>
          <p:cNvSpPr>
            <a:spLocks noGrp="1"/>
          </p:cNvSpPr>
          <p:nvPr>
            <p:ph idx="1"/>
          </p:nvPr>
        </p:nvSpPr>
        <p:spPr>
          <a:xfrm>
            <a:off x="628650" y="1655679"/>
            <a:ext cx="7886700" cy="3930734"/>
          </a:xfrm>
        </p:spPr>
        <p:txBody>
          <a:bodyPr>
            <a:normAutofit fontScale="62500" lnSpcReduction="20000"/>
          </a:bodyPr>
          <a:lstStyle/>
          <a:p>
            <a:pPr lvl="0"/>
            <a:r>
              <a:rPr lang="en-US" b="1" dirty="0"/>
              <a:t>Salaries, wages and benefits </a:t>
            </a:r>
            <a:r>
              <a:rPr lang="en-US" dirty="0"/>
              <a:t>for temporary professional, clerical, technical and administrative services, and stipends (including expenses for international staff);</a:t>
            </a:r>
          </a:p>
          <a:p>
            <a:pPr lvl="0"/>
            <a:r>
              <a:rPr lang="en-US" b="1" dirty="0"/>
              <a:t>Professional and consultant costs</a:t>
            </a:r>
            <a:r>
              <a:rPr lang="en-US" dirty="0"/>
              <a:t>, not limited to audit and evaluation expenses and professional fees related to the preparation of financial statements</a:t>
            </a:r>
          </a:p>
          <a:p>
            <a:pPr lvl="0"/>
            <a:r>
              <a:rPr lang="en-US" b="1" dirty="0"/>
              <a:t>Recruitment and Training Costs </a:t>
            </a:r>
            <a:r>
              <a:rPr lang="en-US" dirty="0"/>
              <a:t>(e.g. courses, workshops, etc.);</a:t>
            </a:r>
          </a:p>
          <a:p>
            <a:pPr lvl="0"/>
            <a:r>
              <a:rPr lang="en-US" b="1" dirty="0"/>
              <a:t>Costs associated to conferences</a:t>
            </a:r>
            <a:r>
              <a:rPr lang="en-US" dirty="0"/>
              <a:t>, including conference room, virtual conferences and associated equipment rentals</a:t>
            </a:r>
          </a:p>
          <a:p>
            <a:pPr lvl="0"/>
            <a:r>
              <a:rPr lang="en-US" b="1" dirty="0"/>
              <a:t>Reasonable Travel, accommodations and related expenses</a:t>
            </a:r>
            <a:r>
              <a:rPr lang="en-US" dirty="0"/>
              <a:t> in accordance with </a:t>
            </a:r>
            <a:r>
              <a:rPr lang="en-US" i="1" dirty="0"/>
              <a:t>National Joint Council Guidelines </a:t>
            </a:r>
            <a:r>
              <a:rPr lang="en-US" dirty="0"/>
              <a:t>as well as bus tickets, tokens, and other reasonable participant related transportation reimbursements;</a:t>
            </a:r>
          </a:p>
          <a:p>
            <a:pPr lvl="0"/>
            <a:r>
              <a:rPr lang="en-US" b="1" dirty="0"/>
              <a:t>Rent, normal utilities </a:t>
            </a:r>
            <a:r>
              <a:rPr lang="en-US" dirty="0"/>
              <a:t>such as electricity, heat, water and telephone, and maintenance of offices and other buildings where the expenses are directly related to the development and implementation of the project</a:t>
            </a:r>
          </a:p>
          <a:p>
            <a:pPr lvl="0"/>
            <a:r>
              <a:rPr lang="en-US" b="1" dirty="0"/>
              <a:t>Office equipment, supplies and materials</a:t>
            </a:r>
            <a:r>
              <a:rPr lang="en-US" dirty="0"/>
              <a:t>, including computers, printers/scanners, and communications equipment and associated costs</a:t>
            </a:r>
          </a:p>
        </p:txBody>
      </p:sp>
    </p:spTree>
    <p:extLst>
      <p:ext uri="{BB962C8B-B14F-4D97-AF65-F5344CB8AC3E}">
        <p14:creationId xmlns:p14="http://schemas.microsoft.com/office/powerpoint/2010/main" val="3367360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22276"/>
            <a:ext cx="7886700" cy="1325563"/>
          </a:xfrm>
        </p:spPr>
        <p:txBody>
          <a:bodyPr/>
          <a:lstStyle/>
          <a:p>
            <a:r>
              <a:rPr lang="en-US" b="1" dirty="0"/>
              <a:t>Eligible Expenses</a:t>
            </a:r>
            <a:endParaRPr lang="en-US" dirty="0"/>
          </a:p>
        </p:txBody>
      </p:sp>
      <p:sp>
        <p:nvSpPr>
          <p:cNvPr id="3" name="Content Placeholder 2"/>
          <p:cNvSpPr>
            <a:spLocks noGrp="1"/>
          </p:cNvSpPr>
          <p:nvPr>
            <p:ph idx="1"/>
          </p:nvPr>
        </p:nvSpPr>
        <p:spPr>
          <a:xfrm>
            <a:off x="628650" y="1568450"/>
            <a:ext cx="7886700" cy="3846513"/>
          </a:xfrm>
        </p:spPr>
        <p:txBody>
          <a:bodyPr>
            <a:normAutofit fontScale="62500" lnSpcReduction="20000"/>
          </a:bodyPr>
          <a:lstStyle/>
          <a:p>
            <a:pPr lvl="0"/>
            <a:r>
              <a:rPr lang="en-US" b="1" dirty="0"/>
              <a:t>Minor renovations to the facility </a:t>
            </a:r>
            <a:r>
              <a:rPr lang="en-US" dirty="0"/>
              <a:t>where the interventions are taking place (principally required to enhance security or to ensure program fidelity), where deemed essential for the success of the project. Minor renovations are defined as $10,000 in total or less, over the course of the project</a:t>
            </a:r>
          </a:p>
          <a:p>
            <a:pPr lvl="0"/>
            <a:r>
              <a:rPr lang="en-US" b="1" dirty="0"/>
              <a:t>Translation and simultaneous interpretation </a:t>
            </a:r>
            <a:r>
              <a:rPr lang="en-US" dirty="0"/>
              <a:t>costs;</a:t>
            </a:r>
          </a:p>
          <a:p>
            <a:pPr lvl="0"/>
            <a:r>
              <a:rPr lang="en-US" b="1" dirty="0"/>
              <a:t>Meals and/or refreshments </a:t>
            </a:r>
            <a:r>
              <a:rPr lang="en-US" dirty="0"/>
              <a:t>for participants in activities and workshops directly related to the project</a:t>
            </a:r>
          </a:p>
          <a:p>
            <a:pPr lvl="0"/>
            <a:r>
              <a:rPr lang="en-US" b="1" dirty="0"/>
              <a:t>Honoraria</a:t>
            </a:r>
            <a:r>
              <a:rPr lang="en-US" dirty="0"/>
              <a:t>, defined as time-limited remuneration for a volunteer service or participation in project delivery that is consistent with, and essential to the attainment of, the project’s objectives. This can include, but is not limited to, volunteer services and guest speakers; but cannot be provided for individuals whose participation in a project is already being compensated (e.g., by their employer) or is being accrued as part of an in-kind contribution</a:t>
            </a:r>
          </a:p>
          <a:p>
            <a:pPr lvl="0"/>
            <a:r>
              <a:rPr lang="en-US" b="1" dirty="0"/>
              <a:t>Culturally appropriate expenditures</a:t>
            </a:r>
            <a:r>
              <a:rPr lang="en-US" dirty="0"/>
              <a:t> including gifts (for a maximum of $100), community feasts, ceremonies and ceremonial meals, gatherings, and circles in accordance with </a:t>
            </a:r>
            <a:r>
              <a:rPr lang="en-US" i="1" dirty="0"/>
              <a:t>National Joint Council guidelines</a:t>
            </a:r>
          </a:p>
          <a:p>
            <a:endParaRPr lang="en-US" dirty="0"/>
          </a:p>
        </p:txBody>
      </p:sp>
    </p:spTree>
    <p:extLst>
      <p:ext uri="{BB962C8B-B14F-4D97-AF65-F5344CB8AC3E}">
        <p14:creationId xmlns:p14="http://schemas.microsoft.com/office/powerpoint/2010/main" val="1534646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93714"/>
            <a:ext cx="7886700" cy="1325563"/>
          </a:xfrm>
        </p:spPr>
        <p:txBody>
          <a:bodyPr/>
          <a:lstStyle/>
          <a:p>
            <a:r>
              <a:rPr lang="en-US" b="1" dirty="0"/>
              <a:t>Ineligible Expenses</a:t>
            </a:r>
            <a:endParaRPr lang="en-US" dirty="0"/>
          </a:p>
        </p:txBody>
      </p:sp>
      <p:sp>
        <p:nvSpPr>
          <p:cNvPr id="3" name="Content Placeholder 2"/>
          <p:cNvSpPr>
            <a:spLocks noGrp="1"/>
          </p:cNvSpPr>
          <p:nvPr>
            <p:ph idx="1"/>
          </p:nvPr>
        </p:nvSpPr>
        <p:spPr>
          <a:xfrm>
            <a:off x="628650" y="1690689"/>
            <a:ext cx="7886700" cy="3805154"/>
          </a:xfrm>
        </p:spPr>
        <p:txBody>
          <a:bodyPr>
            <a:normAutofit lnSpcReduction="10000"/>
          </a:bodyPr>
          <a:lstStyle/>
          <a:p>
            <a:pPr lvl="0"/>
            <a:r>
              <a:rPr lang="en-US" dirty="0"/>
              <a:t>Goods and services that are normally provided by the service agency</a:t>
            </a:r>
          </a:p>
          <a:p>
            <a:pPr lvl="0"/>
            <a:r>
              <a:rPr lang="en-US" dirty="0"/>
              <a:t>Cannot be used to pay for regular or ongoing police services</a:t>
            </a:r>
          </a:p>
          <a:p>
            <a:pPr lvl="0"/>
            <a:r>
              <a:rPr lang="en-US" dirty="0"/>
              <a:t>Core or ongoing operating expenses</a:t>
            </a:r>
          </a:p>
          <a:p>
            <a:pPr lvl="0"/>
            <a:r>
              <a:rPr lang="en-US" dirty="0"/>
              <a:t>Hospitality, that does not meet the eligible expenses criteria</a:t>
            </a:r>
          </a:p>
          <a:p>
            <a:pPr lvl="0"/>
            <a:r>
              <a:rPr lang="en-US" dirty="0"/>
              <a:t>Interest charges or costs of borrowing; and</a:t>
            </a:r>
          </a:p>
          <a:p>
            <a:pPr lvl="0"/>
            <a:r>
              <a:rPr lang="en-US" dirty="0"/>
              <a:t>Amortization</a:t>
            </a:r>
          </a:p>
          <a:p>
            <a:pPr marL="0" indent="0">
              <a:buNone/>
            </a:pPr>
            <a:endParaRPr lang="en-US" dirty="0"/>
          </a:p>
        </p:txBody>
      </p:sp>
    </p:spTree>
    <p:extLst>
      <p:ext uri="{BB962C8B-B14F-4D97-AF65-F5344CB8AC3E}">
        <p14:creationId xmlns:p14="http://schemas.microsoft.com/office/powerpoint/2010/main" val="406720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481" y="281302"/>
            <a:ext cx="7886700" cy="1325563"/>
          </a:xfrm>
        </p:spPr>
        <p:txBody>
          <a:bodyPr>
            <a:normAutofit/>
          </a:bodyPr>
          <a:lstStyle/>
          <a:p>
            <a:r>
              <a:rPr lang="en-US" sz="4000" b="1" dirty="0"/>
              <a:t>Grant Application Evaluation Process</a:t>
            </a:r>
            <a:endParaRPr lang="en-US" sz="4000" dirty="0"/>
          </a:p>
        </p:txBody>
      </p:sp>
      <p:sp>
        <p:nvSpPr>
          <p:cNvPr id="3" name="Content Placeholder 2"/>
          <p:cNvSpPr>
            <a:spLocks noGrp="1"/>
          </p:cNvSpPr>
          <p:nvPr>
            <p:ph idx="1"/>
          </p:nvPr>
        </p:nvSpPr>
        <p:spPr>
          <a:xfrm>
            <a:off x="628650" y="2024301"/>
            <a:ext cx="7886700" cy="2809398"/>
          </a:xfrm>
        </p:spPr>
        <p:txBody>
          <a:bodyPr>
            <a:normAutofit/>
          </a:bodyPr>
          <a:lstStyle/>
          <a:p>
            <a:r>
              <a:rPr lang="en-US" sz="2400" dirty="0"/>
              <a:t>Applications will be received and reviewed by an Evaluation Committee comprised of NYRS Steering Committee members, City of Nanaimo and Snuneymuxw Staff</a:t>
            </a:r>
          </a:p>
          <a:p>
            <a:r>
              <a:rPr lang="en-US" sz="2400" dirty="0"/>
              <a:t>Recommendations for fund distribution will be forwarded to the City of Nanaimo Council for consideration of approval</a:t>
            </a:r>
          </a:p>
          <a:p>
            <a:r>
              <a:rPr lang="en-US" sz="2400" dirty="0"/>
              <a:t>Successful applicants will receive written notice of Council’s decision by the end of </a:t>
            </a:r>
            <a:r>
              <a:rPr lang="en-US" sz="2400" b="1" dirty="0"/>
              <a:t>September 2023 </a:t>
            </a:r>
          </a:p>
        </p:txBody>
      </p:sp>
    </p:spTree>
    <p:extLst>
      <p:ext uri="{BB962C8B-B14F-4D97-AF65-F5344CB8AC3E}">
        <p14:creationId xmlns:p14="http://schemas.microsoft.com/office/powerpoint/2010/main" val="827675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79890"/>
            <a:ext cx="7886700" cy="1325563"/>
          </a:xfrm>
        </p:spPr>
        <p:txBody>
          <a:bodyPr>
            <a:normAutofit/>
          </a:bodyPr>
          <a:lstStyle/>
          <a:p>
            <a:r>
              <a:rPr lang="en-US" sz="4000" b="1" dirty="0"/>
              <a:t>Grant Application Evaluation Process</a:t>
            </a:r>
            <a:endParaRPr lang="en-US" sz="4000" dirty="0"/>
          </a:p>
        </p:txBody>
      </p:sp>
      <p:sp>
        <p:nvSpPr>
          <p:cNvPr id="3" name="Content Placeholder 2"/>
          <p:cNvSpPr>
            <a:spLocks noGrp="1"/>
          </p:cNvSpPr>
          <p:nvPr>
            <p:ph idx="1"/>
          </p:nvPr>
        </p:nvSpPr>
        <p:spPr>
          <a:xfrm>
            <a:off x="628650" y="1522847"/>
            <a:ext cx="7886700" cy="4849378"/>
          </a:xfrm>
        </p:spPr>
        <p:txBody>
          <a:bodyPr>
            <a:normAutofit fontScale="77500" lnSpcReduction="20000"/>
          </a:bodyPr>
          <a:lstStyle/>
          <a:p>
            <a:pPr marL="0" indent="0">
              <a:lnSpc>
                <a:spcPct val="120000"/>
              </a:lnSpc>
              <a:buNone/>
            </a:pPr>
            <a:r>
              <a:rPr lang="en-US" dirty="0"/>
              <a:t>Applications will be evaluated by the criteria listed in the </a:t>
            </a:r>
            <a:r>
              <a:rPr lang="en-US" i="1" dirty="0"/>
              <a:t>NYRS Grant Guidelines </a:t>
            </a:r>
            <a:r>
              <a:rPr lang="en-US" dirty="0"/>
              <a:t>and will be weighted by the following questions:</a:t>
            </a:r>
          </a:p>
          <a:p>
            <a:endParaRPr lang="en-US" dirty="0"/>
          </a:p>
          <a:p>
            <a:pPr lvl="1">
              <a:lnSpc>
                <a:spcPct val="120000"/>
              </a:lnSpc>
            </a:pPr>
            <a:r>
              <a:rPr lang="en-US" b="1" i="1" dirty="0"/>
              <a:t>Relevance (25%) </a:t>
            </a:r>
            <a:r>
              <a:rPr lang="en-US" i="1" dirty="0"/>
              <a:t>– Does the program reflect the focus areas in the NYRS and work to address the identified risk factors?</a:t>
            </a:r>
          </a:p>
          <a:p>
            <a:pPr lvl="1">
              <a:lnSpc>
                <a:spcPct val="120000"/>
              </a:lnSpc>
            </a:pPr>
            <a:r>
              <a:rPr lang="en-US" b="1" i="1" dirty="0"/>
              <a:t>Accessible and Equitable (25%) </a:t>
            </a:r>
            <a:r>
              <a:rPr lang="en-US" i="1" dirty="0"/>
              <a:t>– Does the program incorporate most of the criteria identified to ensure that children and youth at risk can access programming?</a:t>
            </a:r>
          </a:p>
          <a:p>
            <a:pPr lvl="1">
              <a:lnSpc>
                <a:spcPct val="120000"/>
              </a:lnSpc>
            </a:pPr>
            <a:r>
              <a:rPr lang="en-US" b="1" i="1" dirty="0"/>
              <a:t>Impact (20%) </a:t>
            </a:r>
            <a:r>
              <a:rPr lang="en-US" i="1" dirty="0"/>
              <a:t>– What difference will the program make for the intended audience? </a:t>
            </a:r>
          </a:p>
          <a:p>
            <a:pPr lvl="1">
              <a:lnSpc>
                <a:spcPct val="120000"/>
              </a:lnSpc>
            </a:pPr>
            <a:r>
              <a:rPr lang="en-US" b="1" i="1" dirty="0"/>
              <a:t>Efficiency (10%) </a:t>
            </a:r>
            <a:r>
              <a:rPr lang="en-US" i="1" dirty="0"/>
              <a:t>– How well are resources utilized.</a:t>
            </a:r>
          </a:p>
          <a:p>
            <a:pPr lvl="1">
              <a:lnSpc>
                <a:spcPct val="120000"/>
              </a:lnSpc>
            </a:pPr>
            <a:r>
              <a:rPr lang="en-US" b="1" i="1" dirty="0"/>
              <a:t>Sustainability (10%) </a:t>
            </a:r>
            <a:r>
              <a:rPr lang="en-US" i="1" dirty="0"/>
              <a:t>– Will the benefits for the programs last beyond the funding cycle?</a:t>
            </a:r>
          </a:p>
        </p:txBody>
      </p:sp>
    </p:spTree>
    <p:extLst>
      <p:ext uri="{BB962C8B-B14F-4D97-AF65-F5344CB8AC3E}">
        <p14:creationId xmlns:p14="http://schemas.microsoft.com/office/powerpoint/2010/main" val="285862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94036"/>
            <a:ext cx="7886700" cy="1325563"/>
          </a:xfrm>
        </p:spPr>
        <p:txBody>
          <a:bodyPr>
            <a:normAutofit/>
          </a:bodyPr>
          <a:lstStyle/>
          <a:p>
            <a:r>
              <a:rPr lang="en-US" b="1" dirty="0"/>
              <a:t>Funding for Existing Programs</a:t>
            </a:r>
            <a:endParaRPr lang="en-US" dirty="0"/>
          </a:p>
        </p:txBody>
      </p:sp>
      <p:sp>
        <p:nvSpPr>
          <p:cNvPr id="3" name="Content Placeholder 2"/>
          <p:cNvSpPr>
            <a:spLocks noGrp="1"/>
          </p:cNvSpPr>
          <p:nvPr>
            <p:ph idx="1"/>
          </p:nvPr>
        </p:nvSpPr>
        <p:spPr>
          <a:xfrm>
            <a:off x="628650" y="1719599"/>
            <a:ext cx="7886700" cy="4351338"/>
          </a:xfrm>
        </p:spPr>
        <p:txBody>
          <a:bodyPr>
            <a:normAutofit fontScale="70000" lnSpcReduction="20000"/>
          </a:bodyPr>
          <a:lstStyle/>
          <a:p>
            <a:pPr marL="0" indent="0">
              <a:buNone/>
            </a:pPr>
            <a:r>
              <a:rPr lang="en-US" dirty="0"/>
              <a:t>Funding can be used to add </a:t>
            </a:r>
            <a:r>
              <a:rPr lang="en-US" b="1" dirty="0"/>
              <a:t>notable enhancements to existing programs</a:t>
            </a:r>
            <a:r>
              <a:rPr lang="en-US" dirty="0"/>
              <a:t>. </a:t>
            </a:r>
          </a:p>
          <a:p>
            <a:pPr marL="0" indent="0">
              <a:buNone/>
            </a:pPr>
            <a:endParaRPr lang="en-US" sz="1400" dirty="0"/>
          </a:p>
          <a:p>
            <a:pPr marL="0" indent="0">
              <a:buNone/>
            </a:pPr>
            <a:r>
              <a:rPr lang="en-US" dirty="0"/>
              <a:t>Existing programs could be enhanced by adding some of the following elements: </a:t>
            </a:r>
          </a:p>
          <a:p>
            <a:pPr marL="0" indent="0">
              <a:buNone/>
            </a:pPr>
            <a:endParaRPr lang="en-US" sz="1400" dirty="0"/>
          </a:p>
          <a:p>
            <a:pPr lvl="1"/>
            <a:r>
              <a:rPr lang="en-US" sz="2600" dirty="0"/>
              <a:t>Sports and recreation;</a:t>
            </a:r>
          </a:p>
          <a:p>
            <a:pPr lvl="1"/>
            <a:r>
              <a:rPr lang="en-US" sz="2600" dirty="0"/>
              <a:t>Connecting urban Indigenous youth to culture, Elders and the land;</a:t>
            </a:r>
          </a:p>
          <a:p>
            <a:pPr lvl="1"/>
            <a:r>
              <a:rPr lang="en-US" sz="2600" dirty="0"/>
              <a:t>Educational, health and wellness programming;</a:t>
            </a:r>
          </a:p>
          <a:p>
            <a:pPr lvl="1"/>
            <a:r>
              <a:rPr lang="en-US" sz="2600" dirty="0"/>
              <a:t>Youth mentorship;</a:t>
            </a:r>
          </a:p>
          <a:p>
            <a:pPr lvl="1"/>
            <a:r>
              <a:rPr lang="en-US" sz="2600" dirty="0"/>
              <a:t>Life skills and socio-emotional learning;</a:t>
            </a:r>
          </a:p>
          <a:p>
            <a:pPr lvl="1"/>
            <a:r>
              <a:rPr lang="en-US" sz="2600" dirty="0"/>
              <a:t>Inclusion of family members of youth in provision of food, treatment and other services;</a:t>
            </a:r>
          </a:p>
          <a:p>
            <a:pPr lvl="1"/>
            <a:r>
              <a:rPr lang="en-US" sz="2600" dirty="0"/>
              <a:t>Food security measures, including gardening, to connect with the land and Indigenous culture;</a:t>
            </a:r>
          </a:p>
          <a:p>
            <a:pPr lvl="1"/>
            <a:r>
              <a:rPr lang="en-US" sz="2600" dirty="0"/>
              <a:t>Opportunities for youth to foster a sense of belonging, value, and connectedness with the community through reciprocity through volunteering.</a:t>
            </a:r>
          </a:p>
        </p:txBody>
      </p:sp>
    </p:spTree>
    <p:extLst>
      <p:ext uri="{BB962C8B-B14F-4D97-AF65-F5344CB8AC3E}">
        <p14:creationId xmlns:p14="http://schemas.microsoft.com/office/powerpoint/2010/main" val="1741459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Reporting Requirements </a:t>
            </a:r>
            <a:endParaRPr lang="en-US" dirty="0"/>
          </a:p>
        </p:txBody>
      </p:sp>
      <p:sp>
        <p:nvSpPr>
          <p:cNvPr id="3" name="Content Placeholder 2"/>
          <p:cNvSpPr>
            <a:spLocks noGrp="1"/>
          </p:cNvSpPr>
          <p:nvPr>
            <p:ph idx="1"/>
          </p:nvPr>
        </p:nvSpPr>
        <p:spPr>
          <a:xfrm>
            <a:off x="628650" y="1690689"/>
            <a:ext cx="7886700" cy="4089400"/>
          </a:xfrm>
        </p:spPr>
        <p:txBody>
          <a:bodyPr>
            <a:normAutofit fontScale="85000" lnSpcReduction="20000"/>
          </a:bodyPr>
          <a:lstStyle/>
          <a:p>
            <a:r>
              <a:rPr lang="en-US" dirty="0"/>
              <a:t>All applicants who receive Nanaimo Youth Resilience Grant funding must comply with the reporting timelines as set out by Public Safety Canada and the City of Nanaimo. Failure to meet reporting timelines may result in the rejection of new applications or the delay in releasing further funding. </a:t>
            </a:r>
          </a:p>
          <a:p>
            <a:r>
              <a:rPr lang="en-US" dirty="0"/>
              <a:t>This will include but is not limited to:</a:t>
            </a:r>
          </a:p>
          <a:p>
            <a:pPr lvl="1"/>
            <a:r>
              <a:rPr lang="en-US" dirty="0"/>
              <a:t>Program activity summaries;</a:t>
            </a:r>
          </a:p>
          <a:p>
            <a:pPr lvl="1"/>
            <a:r>
              <a:rPr lang="en-US" dirty="0"/>
              <a:t>Quantitative and qualitative data on program indicators and measures;</a:t>
            </a:r>
          </a:p>
          <a:p>
            <a:pPr lvl="1"/>
            <a:r>
              <a:rPr lang="en-US" dirty="0"/>
              <a:t>Separate NYR general ledger reporting including the appropriate back up receipts;</a:t>
            </a:r>
          </a:p>
          <a:p>
            <a:pPr lvl="1"/>
            <a:r>
              <a:rPr lang="en-US" dirty="0"/>
              <a:t>and other information as requested by the City of Nanaimo.  </a:t>
            </a:r>
          </a:p>
          <a:p>
            <a:pPr marL="0" indent="0">
              <a:buNone/>
            </a:pPr>
            <a:r>
              <a:rPr lang="en-US" dirty="0"/>
              <a:t>These details will be outlined in service agreements between organizations and the City of Nanaimo. </a:t>
            </a:r>
          </a:p>
          <a:p>
            <a:endParaRPr lang="en-US" dirty="0"/>
          </a:p>
        </p:txBody>
      </p:sp>
    </p:spTree>
    <p:extLst>
      <p:ext uri="{BB962C8B-B14F-4D97-AF65-F5344CB8AC3E}">
        <p14:creationId xmlns:p14="http://schemas.microsoft.com/office/powerpoint/2010/main" val="3194909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546" y="1855723"/>
            <a:ext cx="7886700" cy="1325563"/>
          </a:xfrm>
        </p:spPr>
        <p:txBody>
          <a:bodyPr/>
          <a:lstStyle/>
          <a:p>
            <a:pPr algn="ctr"/>
            <a:r>
              <a:rPr lang="en-US" b="1" dirty="0"/>
              <a:t>Questions?</a:t>
            </a:r>
            <a:endParaRPr lang="en-US" dirty="0"/>
          </a:p>
        </p:txBody>
      </p:sp>
    </p:spTree>
    <p:extLst>
      <p:ext uri="{BB962C8B-B14F-4D97-AF65-F5344CB8AC3E}">
        <p14:creationId xmlns:p14="http://schemas.microsoft.com/office/powerpoint/2010/main" val="2437154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524" y="396387"/>
            <a:ext cx="7886700" cy="1325563"/>
          </a:xfrm>
        </p:spPr>
        <p:txBody>
          <a:bodyPr/>
          <a:lstStyle/>
          <a:p>
            <a:r>
              <a:rPr lang="en-US" b="1" dirty="0"/>
              <a:t>Important Supporting Documents</a:t>
            </a:r>
            <a:endParaRPr lang="en-US" dirty="0"/>
          </a:p>
        </p:txBody>
      </p:sp>
      <p:sp>
        <p:nvSpPr>
          <p:cNvPr id="3" name="Content Placeholder 2"/>
          <p:cNvSpPr>
            <a:spLocks noGrp="1"/>
          </p:cNvSpPr>
          <p:nvPr>
            <p:ph idx="1"/>
          </p:nvPr>
        </p:nvSpPr>
        <p:spPr>
          <a:xfrm>
            <a:off x="451524" y="1555323"/>
            <a:ext cx="7494479" cy="1322713"/>
          </a:xfrm>
        </p:spPr>
        <p:txBody>
          <a:bodyPr>
            <a:normAutofit lnSpcReduction="10000"/>
          </a:bodyPr>
          <a:lstStyle/>
          <a:p>
            <a:r>
              <a:rPr lang="en-US" sz="2400" dirty="0"/>
              <a:t>Nanaimo Youth Resilience Strategy (2023)</a:t>
            </a:r>
          </a:p>
          <a:p>
            <a:r>
              <a:rPr lang="en-US" sz="2400" dirty="0"/>
              <a:t>Grant Guidelines &amp; Criteria </a:t>
            </a:r>
          </a:p>
          <a:p>
            <a:r>
              <a:rPr lang="en-US" sz="2400" dirty="0"/>
              <a:t>Grant FAQs</a:t>
            </a:r>
          </a:p>
          <a:p>
            <a:pPr marL="0" indent="0">
              <a:buNone/>
            </a:pPr>
            <a:endParaRPr lang="en-US" dirty="0"/>
          </a:p>
        </p:txBody>
      </p:sp>
      <p:pic>
        <p:nvPicPr>
          <p:cNvPr id="5" name="Picture 4" descr="A screenshot of a website&#10;&#10;Description automatically generated">
            <a:extLst>
              <a:ext uri="{FF2B5EF4-FFF2-40B4-BE49-F238E27FC236}">
                <a16:creationId xmlns:a16="http://schemas.microsoft.com/office/drawing/2014/main" id="{5120F117-65F6-F3CC-C93C-68C6764727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6958" y="3043238"/>
            <a:ext cx="3337829" cy="2938458"/>
          </a:xfrm>
          <a:prstGeom prst="rect">
            <a:avLst/>
          </a:prstGeom>
        </p:spPr>
      </p:pic>
      <p:pic>
        <p:nvPicPr>
          <p:cNvPr id="7" name="Picture 6" descr="A screenshot of a document&#10;&#10;Description automatically generated">
            <a:extLst>
              <a:ext uri="{FF2B5EF4-FFF2-40B4-BE49-F238E27FC236}">
                <a16:creationId xmlns:a16="http://schemas.microsoft.com/office/drawing/2014/main" id="{5D784CF5-9DE0-AD17-9FC2-9512876AA8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00274" y="2662094"/>
            <a:ext cx="2841840" cy="3173706"/>
          </a:xfrm>
          <a:prstGeom prst="rect">
            <a:avLst/>
          </a:prstGeom>
        </p:spPr>
      </p:pic>
      <p:sp>
        <p:nvSpPr>
          <p:cNvPr id="8" name="Oval 7">
            <a:extLst>
              <a:ext uri="{FF2B5EF4-FFF2-40B4-BE49-F238E27FC236}">
                <a16:creationId xmlns:a16="http://schemas.microsoft.com/office/drawing/2014/main" id="{586317CA-8DBC-C90A-D3B3-DE2D0A33AF14}"/>
              </a:ext>
            </a:extLst>
          </p:cNvPr>
          <p:cNvSpPr/>
          <p:nvPr/>
        </p:nvSpPr>
        <p:spPr>
          <a:xfrm>
            <a:off x="5104163" y="2331691"/>
            <a:ext cx="2841840" cy="148307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0" name="Straight Arrow Connector 9">
            <a:extLst>
              <a:ext uri="{FF2B5EF4-FFF2-40B4-BE49-F238E27FC236}">
                <a16:creationId xmlns:a16="http://schemas.microsoft.com/office/drawing/2014/main" id="{23EFDC33-0183-634B-F319-C0691DA76C92}"/>
              </a:ext>
            </a:extLst>
          </p:cNvPr>
          <p:cNvCxnSpPr/>
          <p:nvPr/>
        </p:nvCxnSpPr>
        <p:spPr>
          <a:xfrm>
            <a:off x="4198763" y="2331691"/>
            <a:ext cx="905400" cy="33040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76104D1-47D4-7F76-BCA6-A4B0E61A2988}"/>
              </a:ext>
            </a:extLst>
          </p:cNvPr>
          <p:cNvSpPr txBox="1"/>
          <p:nvPr/>
        </p:nvSpPr>
        <p:spPr>
          <a:xfrm>
            <a:off x="904224" y="6488238"/>
            <a:ext cx="7494478" cy="338554"/>
          </a:xfrm>
          <a:prstGeom prst="rect">
            <a:avLst/>
          </a:prstGeom>
          <a:noFill/>
        </p:spPr>
        <p:txBody>
          <a:bodyPr wrap="square" rtlCol="0">
            <a:spAutoFit/>
          </a:bodyPr>
          <a:lstStyle/>
          <a:p>
            <a:r>
              <a:rPr lang="en-CA" sz="1600" b="1" dirty="0">
                <a:solidFill>
                  <a:schemeClr val="bg1"/>
                </a:solidFill>
              </a:rPr>
              <a:t>https://www.nanaimo.ca/your-government/grants/nanaimo-youth-resilience-grant</a:t>
            </a:r>
          </a:p>
        </p:txBody>
      </p:sp>
    </p:spTree>
    <p:extLst>
      <p:ext uri="{BB962C8B-B14F-4D97-AF65-F5344CB8AC3E}">
        <p14:creationId xmlns:p14="http://schemas.microsoft.com/office/powerpoint/2010/main" val="820581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410" y="368984"/>
            <a:ext cx="7886700" cy="1325563"/>
          </a:xfrm>
        </p:spPr>
        <p:txBody>
          <a:bodyPr/>
          <a:lstStyle/>
          <a:p>
            <a:r>
              <a:rPr lang="en-US" b="1" dirty="0"/>
              <a:t>6 Key Focus Areas</a:t>
            </a:r>
            <a:endParaRPr lang="en-US" dirty="0"/>
          </a:p>
        </p:txBody>
      </p:sp>
      <p:sp>
        <p:nvSpPr>
          <p:cNvPr id="3" name="Content Placeholder 2"/>
          <p:cNvSpPr>
            <a:spLocks noGrp="1"/>
          </p:cNvSpPr>
          <p:nvPr>
            <p:ph idx="1"/>
          </p:nvPr>
        </p:nvSpPr>
        <p:spPr>
          <a:xfrm>
            <a:off x="628650" y="1474896"/>
            <a:ext cx="7886700" cy="4351338"/>
          </a:xfrm>
        </p:spPr>
        <p:txBody>
          <a:bodyPr>
            <a:normAutofit fontScale="55000" lnSpcReduction="20000"/>
          </a:bodyPr>
          <a:lstStyle/>
          <a:p>
            <a:r>
              <a:rPr lang="en-US" b="1" dirty="0">
                <a:solidFill>
                  <a:srgbClr val="FF0000"/>
                </a:solidFill>
              </a:rPr>
              <a:t>Safe Youth Gathering Spaces</a:t>
            </a:r>
            <a:endParaRPr lang="en-US" dirty="0">
              <a:solidFill>
                <a:srgbClr val="FF0000"/>
              </a:solidFill>
            </a:endParaRPr>
          </a:p>
          <a:p>
            <a:pPr lvl="1"/>
            <a:r>
              <a:rPr lang="en-US" dirty="0"/>
              <a:t>To establish safe, free, youth gathering spaces, within existing facilities. The City is working to identify two locations for a safe youth gathering space. The Nanaimo Youth Resilience Grant may be used to fund programs in these spaces.</a:t>
            </a:r>
          </a:p>
          <a:p>
            <a:r>
              <a:rPr lang="en-US" b="1" dirty="0">
                <a:solidFill>
                  <a:srgbClr val="F59132"/>
                </a:solidFill>
              </a:rPr>
              <a:t>Youth Outreach</a:t>
            </a:r>
            <a:endParaRPr lang="en-US" dirty="0">
              <a:solidFill>
                <a:srgbClr val="F59132"/>
              </a:solidFill>
            </a:endParaRPr>
          </a:p>
          <a:p>
            <a:pPr lvl="1"/>
            <a:r>
              <a:rPr lang="en-US" dirty="0"/>
              <a:t>To expand street outreach and related programs including service hours and locations to build relationships with youth at risk and to meet a wide range of their needs such as food, harm reduction, engagement in recreation, access to counseling, etc.</a:t>
            </a:r>
          </a:p>
          <a:p>
            <a:r>
              <a:rPr lang="en-US" b="1" dirty="0">
                <a:solidFill>
                  <a:srgbClr val="FFC000"/>
                </a:solidFill>
              </a:rPr>
              <a:t>Connecting Youth To Land And Water Through Snawaylth (Teachings)</a:t>
            </a:r>
            <a:endParaRPr lang="en-US" dirty="0">
              <a:solidFill>
                <a:srgbClr val="FFC000"/>
              </a:solidFill>
            </a:endParaRPr>
          </a:p>
          <a:p>
            <a:pPr lvl="1"/>
            <a:r>
              <a:rPr lang="en-US" dirty="0"/>
              <a:t>Enhance existing and/or create new opportunities to connect youth to the land and water through Snawaylth to strengthen their mental, emotional, spiritual, and cultural resilience.</a:t>
            </a:r>
          </a:p>
          <a:p>
            <a:r>
              <a:rPr lang="en-US" b="1" dirty="0">
                <a:solidFill>
                  <a:srgbClr val="70BE48"/>
                </a:solidFill>
              </a:rPr>
              <a:t>Youth Mentoring Program</a:t>
            </a:r>
            <a:endParaRPr lang="en-US" dirty="0">
              <a:solidFill>
                <a:srgbClr val="70BE48"/>
              </a:solidFill>
            </a:endParaRPr>
          </a:p>
          <a:p>
            <a:pPr lvl="1"/>
            <a:r>
              <a:rPr lang="en-US" dirty="0"/>
              <a:t>To connect youth, especially youth at risk, with diverse role models and significant/caring adults (e.g. tutors, trades or vocational role models, mentors, teachers, coaches, etc.).</a:t>
            </a:r>
          </a:p>
          <a:p>
            <a:r>
              <a:rPr lang="en-US" b="1" dirty="0">
                <a:solidFill>
                  <a:srgbClr val="00B0F0"/>
                </a:solidFill>
              </a:rPr>
              <a:t>Enhancing Existing Programs</a:t>
            </a:r>
            <a:endParaRPr lang="en-US" dirty="0">
              <a:solidFill>
                <a:srgbClr val="00B0F0"/>
              </a:solidFill>
            </a:endParaRPr>
          </a:p>
          <a:p>
            <a:pPr lvl="1"/>
            <a:r>
              <a:rPr lang="en-US" dirty="0"/>
              <a:t>To improve existing programs for youth by adding new components that fill gaps and build protective factors for children and youth-at-risk (e.g. sports, culture, education, health and wellness, life skills, socio-emotional learning, volunteering etc.).</a:t>
            </a:r>
          </a:p>
          <a:p>
            <a:r>
              <a:rPr lang="en-US" b="1" dirty="0">
                <a:solidFill>
                  <a:srgbClr val="9171B2"/>
                </a:solidFill>
              </a:rPr>
              <a:t>Media &amp; Communications</a:t>
            </a:r>
            <a:endParaRPr lang="en-US" dirty="0">
              <a:solidFill>
                <a:srgbClr val="9171B2"/>
              </a:solidFill>
            </a:endParaRPr>
          </a:p>
          <a:p>
            <a:pPr lvl="1"/>
            <a:r>
              <a:rPr lang="en-US" dirty="0"/>
              <a:t>To build relationships with media and develop key positive messaging to highlight successful youth programs and initiatives that counter repeated negative media attention that perpetuate discrimination and stigmatization against youth.</a:t>
            </a:r>
          </a:p>
        </p:txBody>
      </p:sp>
    </p:spTree>
    <p:extLst>
      <p:ext uri="{BB962C8B-B14F-4D97-AF65-F5344CB8AC3E}">
        <p14:creationId xmlns:p14="http://schemas.microsoft.com/office/powerpoint/2010/main" val="4040047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182" y="371611"/>
            <a:ext cx="7886700" cy="1325563"/>
          </a:xfrm>
        </p:spPr>
        <p:txBody>
          <a:bodyPr/>
          <a:lstStyle/>
          <a:p>
            <a:r>
              <a:rPr lang="en-US" b="1" dirty="0"/>
              <a:t>Risk Factors</a:t>
            </a:r>
            <a:endParaRPr lang="en-US" dirty="0"/>
          </a:p>
        </p:txBody>
      </p:sp>
      <p:sp>
        <p:nvSpPr>
          <p:cNvPr id="3" name="Content Placeholder 2"/>
          <p:cNvSpPr>
            <a:spLocks noGrp="1"/>
          </p:cNvSpPr>
          <p:nvPr>
            <p:ph idx="1"/>
          </p:nvPr>
        </p:nvSpPr>
        <p:spPr>
          <a:xfrm>
            <a:off x="559759" y="1307392"/>
            <a:ext cx="3755459" cy="4662966"/>
          </a:xfrm>
        </p:spPr>
        <p:txBody>
          <a:bodyPr>
            <a:noAutofit/>
          </a:bodyPr>
          <a:lstStyle/>
          <a:p>
            <a:pPr lvl="0"/>
            <a:r>
              <a:rPr lang="en-US" sz="1200" b="1" dirty="0">
                <a:solidFill>
                  <a:srgbClr val="FF0000"/>
                </a:solidFill>
              </a:rPr>
              <a:t>Land &amp; Waters Level</a:t>
            </a:r>
            <a:endParaRPr lang="en-US" sz="1200" dirty="0">
              <a:solidFill>
                <a:srgbClr val="FF0000"/>
              </a:solidFill>
            </a:endParaRPr>
          </a:p>
          <a:p>
            <a:pPr lvl="1"/>
            <a:r>
              <a:rPr lang="en-US" sz="1200" dirty="0"/>
              <a:t>Limited or lack of access/availability to healthy lands &amp; waters, including Indigenous sources of foods and medicine</a:t>
            </a:r>
          </a:p>
          <a:p>
            <a:pPr lvl="0"/>
            <a:r>
              <a:rPr lang="en-US" sz="1200" b="1" dirty="0">
                <a:solidFill>
                  <a:srgbClr val="F59132"/>
                </a:solidFill>
              </a:rPr>
              <a:t>Societal Level</a:t>
            </a:r>
            <a:endParaRPr lang="en-US" sz="1200" dirty="0">
              <a:solidFill>
                <a:srgbClr val="F59132"/>
              </a:solidFill>
            </a:endParaRPr>
          </a:p>
          <a:p>
            <a:pPr lvl="1"/>
            <a:r>
              <a:rPr lang="en-US" sz="1200" dirty="0"/>
              <a:t>Large number of people living in poverty </a:t>
            </a:r>
          </a:p>
          <a:p>
            <a:pPr lvl="1"/>
            <a:r>
              <a:rPr lang="en-US" sz="1200" dirty="0"/>
              <a:t>Significant prevalence of discrimination, stigmatization, and oppression, such as racism </a:t>
            </a:r>
          </a:p>
          <a:p>
            <a:pPr lvl="1"/>
            <a:r>
              <a:rPr lang="en-US" sz="1200" dirty="0"/>
              <a:t>Lack of affordable, appropriate, and safe housing </a:t>
            </a:r>
          </a:p>
          <a:p>
            <a:pPr lvl="1"/>
            <a:r>
              <a:rPr lang="en-US" sz="1200" dirty="0"/>
              <a:t>Lack of adequate services (social, physical health, mental health, addictions, etc.) </a:t>
            </a:r>
          </a:p>
          <a:p>
            <a:pPr lvl="1"/>
            <a:r>
              <a:rPr lang="en-US" sz="1200" dirty="0"/>
              <a:t>High unemployment</a:t>
            </a:r>
          </a:p>
          <a:p>
            <a:pPr lvl="0"/>
            <a:r>
              <a:rPr lang="en-US" sz="1200" b="1" dirty="0">
                <a:solidFill>
                  <a:srgbClr val="FFC000"/>
                </a:solidFill>
              </a:rPr>
              <a:t>Community Level</a:t>
            </a:r>
            <a:endParaRPr lang="en-US" sz="1200" dirty="0">
              <a:solidFill>
                <a:srgbClr val="FFC000"/>
              </a:solidFill>
            </a:endParaRPr>
          </a:p>
          <a:p>
            <a:pPr lvl="1"/>
            <a:r>
              <a:rPr lang="en-US" sz="1200" dirty="0"/>
              <a:t>Presence of organized crime &amp; human trafficking </a:t>
            </a:r>
          </a:p>
          <a:p>
            <a:pPr lvl="1"/>
            <a:r>
              <a:rPr lang="en-US" sz="1200" dirty="0"/>
              <a:t>Repeated negative media attention </a:t>
            </a:r>
          </a:p>
          <a:p>
            <a:pPr lvl="1"/>
            <a:r>
              <a:rPr lang="en-US" sz="1200" dirty="0"/>
              <a:t>Availability of street level weapons, including firearms </a:t>
            </a:r>
          </a:p>
          <a:p>
            <a:pPr lvl="1"/>
            <a:r>
              <a:rPr lang="en-US" sz="1200" dirty="0"/>
              <a:t>Fear of social disorder (e.g. homelessness, public drug use) </a:t>
            </a:r>
          </a:p>
        </p:txBody>
      </p:sp>
      <p:sp>
        <p:nvSpPr>
          <p:cNvPr id="5" name="TextBox 4"/>
          <p:cNvSpPr txBox="1"/>
          <p:nvPr/>
        </p:nvSpPr>
        <p:spPr>
          <a:xfrm>
            <a:off x="4525813" y="1307392"/>
            <a:ext cx="3920646" cy="4801314"/>
          </a:xfrm>
          <a:prstGeom prst="rect">
            <a:avLst/>
          </a:prstGeom>
          <a:noFill/>
        </p:spPr>
        <p:txBody>
          <a:bodyPr wrap="square" rtlCol="0">
            <a:spAutoFit/>
          </a:bodyPr>
          <a:lstStyle/>
          <a:p>
            <a:pPr marL="628650" lvl="1" indent="-171450">
              <a:buFont typeface="Arial" panose="020B0604020202020204" pitchFamily="34" charset="0"/>
              <a:buChar char="•"/>
            </a:pPr>
            <a:r>
              <a:rPr lang="en-US" sz="1200" dirty="0"/>
              <a:t>Lack of adequate services (cultural, recreational)</a:t>
            </a:r>
          </a:p>
          <a:p>
            <a:pPr marL="628650" lvl="1" indent="-171450">
              <a:buFont typeface="Arial" panose="020B0604020202020204" pitchFamily="34" charset="0"/>
              <a:buChar char="•"/>
            </a:pPr>
            <a:r>
              <a:rPr lang="en-US" sz="1200" dirty="0"/>
              <a:t>Large number of residents reporting feeling unsafe in their neighbourhood </a:t>
            </a:r>
          </a:p>
          <a:p>
            <a:pPr marL="628650" lvl="1" indent="-171450">
              <a:buFont typeface="Arial" panose="020B0604020202020204" pitchFamily="34" charset="0"/>
              <a:buChar char="•"/>
            </a:pPr>
            <a:r>
              <a:rPr lang="en-US" sz="1200" dirty="0"/>
              <a:t>Neighbourhoods that show neglect and lack of sense of ownership and pride by residents</a:t>
            </a:r>
          </a:p>
          <a:p>
            <a:pPr marL="171450" lvl="0" indent="-171450">
              <a:buFont typeface="Arial" panose="020B0604020202020204" pitchFamily="34" charset="0"/>
              <a:buChar char="•"/>
            </a:pPr>
            <a:r>
              <a:rPr lang="en-US" sz="1200" b="1" dirty="0">
                <a:solidFill>
                  <a:srgbClr val="70BE48"/>
                </a:solidFill>
              </a:rPr>
              <a:t>School Level</a:t>
            </a:r>
            <a:endParaRPr lang="en-US" sz="1200" dirty="0">
              <a:solidFill>
                <a:srgbClr val="70BE48"/>
              </a:solidFill>
            </a:endParaRPr>
          </a:p>
          <a:p>
            <a:pPr marL="628650" lvl="1" indent="-171450">
              <a:buFont typeface="Arial" panose="020B0604020202020204" pitchFamily="34" charset="0"/>
              <a:buChar char="•"/>
            </a:pPr>
            <a:r>
              <a:rPr lang="en-US" sz="1200" dirty="0"/>
              <a:t>Too few teacher role models </a:t>
            </a:r>
          </a:p>
          <a:p>
            <a:pPr marL="628650" lvl="1" indent="-171450">
              <a:buFont typeface="Arial" panose="020B0604020202020204" pitchFamily="34" charset="0"/>
              <a:buChar char="•"/>
            </a:pPr>
            <a:r>
              <a:rPr lang="en-US" sz="1200" dirty="0"/>
              <a:t>Lack of attention to bullying (including cyberbullying) </a:t>
            </a:r>
          </a:p>
          <a:p>
            <a:pPr marL="628650" lvl="1" indent="-171450">
              <a:buFont typeface="Arial" panose="020B0604020202020204" pitchFamily="34" charset="0"/>
              <a:buChar char="•"/>
            </a:pPr>
            <a:r>
              <a:rPr lang="en-US" sz="1200" dirty="0"/>
              <a:t>Negative labelling by teachers </a:t>
            </a:r>
          </a:p>
          <a:p>
            <a:pPr marL="628650" lvl="1" indent="-171450">
              <a:buFont typeface="Arial" panose="020B0604020202020204" pitchFamily="34" charset="0"/>
              <a:buChar char="•"/>
            </a:pPr>
            <a:r>
              <a:rPr lang="en-US" sz="1200" dirty="0"/>
              <a:t>Access to street level drugs within the school </a:t>
            </a:r>
          </a:p>
          <a:p>
            <a:pPr marL="628650" lvl="1" indent="-171450">
              <a:buFont typeface="Arial" panose="020B0604020202020204" pitchFamily="34" charset="0"/>
              <a:buChar char="•"/>
            </a:pPr>
            <a:r>
              <a:rPr lang="en-US" sz="1200" dirty="0"/>
              <a:t>Low educational aspirations</a:t>
            </a:r>
          </a:p>
          <a:p>
            <a:pPr marL="171450" lvl="0" indent="-171450">
              <a:buFont typeface="Arial" panose="020B0604020202020204" pitchFamily="34" charset="0"/>
              <a:buChar char="•"/>
            </a:pPr>
            <a:r>
              <a:rPr lang="en-US" sz="1200" b="1" dirty="0">
                <a:solidFill>
                  <a:srgbClr val="00B0F0"/>
                </a:solidFill>
              </a:rPr>
              <a:t>Peer Level</a:t>
            </a:r>
            <a:endParaRPr lang="en-US" sz="1200" dirty="0">
              <a:solidFill>
                <a:srgbClr val="00B0F0"/>
              </a:solidFill>
            </a:endParaRPr>
          </a:p>
          <a:p>
            <a:pPr marL="628650" lvl="1" indent="-171450">
              <a:buFont typeface="Arial" panose="020B0604020202020204" pitchFamily="34" charset="0"/>
              <a:buChar char="•"/>
            </a:pPr>
            <a:r>
              <a:rPr lang="en-US" sz="1200" dirty="0"/>
              <a:t>Friends who are part of a gang </a:t>
            </a:r>
          </a:p>
          <a:p>
            <a:pPr marL="628650" lvl="1" indent="-171450">
              <a:buFont typeface="Arial" panose="020B0604020202020204" pitchFamily="34" charset="0"/>
              <a:buChar char="•"/>
            </a:pPr>
            <a:r>
              <a:rPr lang="en-US" sz="1200" dirty="0"/>
              <a:t>Friends with problematic substance use challenges </a:t>
            </a:r>
          </a:p>
          <a:p>
            <a:pPr marL="628650" lvl="1" indent="-171450">
              <a:buFont typeface="Arial" panose="020B0604020202020204" pitchFamily="34" charset="0"/>
              <a:buChar char="•"/>
            </a:pPr>
            <a:r>
              <a:rPr lang="en-US" sz="1200" dirty="0"/>
              <a:t>Interaction with peers in conflict with the law </a:t>
            </a:r>
          </a:p>
          <a:p>
            <a:pPr marL="628650" lvl="1" indent="-171450">
              <a:buFont typeface="Arial" panose="020B0604020202020204" pitchFamily="34" charset="0"/>
              <a:buChar char="•"/>
            </a:pPr>
            <a:r>
              <a:rPr lang="en-US" sz="1200" dirty="0"/>
              <a:t>Lack of meaningful peer connections</a:t>
            </a:r>
          </a:p>
          <a:p>
            <a:pPr marL="171450" lvl="0" indent="-171450">
              <a:buFont typeface="Arial" panose="020B0604020202020204" pitchFamily="34" charset="0"/>
              <a:buChar char="•"/>
            </a:pPr>
            <a:r>
              <a:rPr lang="en-US" sz="1200" b="1" dirty="0">
                <a:solidFill>
                  <a:srgbClr val="7030A0"/>
                </a:solidFill>
              </a:rPr>
              <a:t>Family Level</a:t>
            </a:r>
            <a:endParaRPr lang="en-US" sz="1200" dirty="0">
              <a:solidFill>
                <a:srgbClr val="7030A0"/>
              </a:solidFill>
            </a:endParaRPr>
          </a:p>
          <a:p>
            <a:pPr marL="628650" lvl="1" indent="-171450">
              <a:buFont typeface="Arial" panose="020B0604020202020204" pitchFamily="34" charset="0"/>
              <a:buChar char="•"/>
            </a:pPr>
            <a:r>
              <a:rPr lang="en-US" sz="1200" dirty="0"/>
              <a:t>Intimate partner and family violence </a:t>
            </a:r>
          </a:p>
          <a:p>
            <a:pPr marL="628650" lvl="1" indent="-171450">
              <a:buFont typeface="Arial" panose="020B0604020202020204" pitchFamily="34" charset="0"/>
              <a:buChar char="•"/>
            </a:pPr>
            <a:r>
              <a:rPr lang="en-US" sz="1200" dirty="0"/>
              <a:t>Abuse and neglect of children </a:t>
            </a:r>
          </a:p>
          <a:p>
            <a:pPr marL="628650" lvl="1" indent="-171450">
              <a:buFont typeface="Arial" panose="020B0604020202020204" pitchFamily="34" charset="0"/>
              <a:buChar char="•"/>
            </a:pPr>
            <a:r>
              <a:rPr lang="en-US" sz="1200" dirty="0"/>
              <a:t>Criminalized or incarcerated parents </a:t>
            </a:r>
          </a:p>
          <a:p>
            <a:pPr marL="628650" lvl="1" indent="-171450">
              <a:buFont typeface="Arial" panose="020B0604020202020204" pitchFamily="34" charset="0"/>
              <a:buChar char="•"/>
            </a:pPr>
            <a:r>
              <a:rPr lang="en-US" sz="1200" dirty="0"/>
              <a:t>Lone parent household with limited economic means</a:t>
            </a:r>
          </a:p>
          <a:p>
            <a:endParaRPr lang="en-US" dirty="0"/>
          </a:p>
        </p:txBody>
      </p:sp>
    </p:spTree>
    <p:extLst>
      <p:ext uri="{BB962C8B-B14F-4D97-AF65-F5344CB8AC3E}">
        <p14:creationId xmlns:p14="http://schemas.microsoft.com/office/powerpoint/2010/main" val="467884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111" y="374649"/>
            <a:ext cx="7886700" cy="1325563"/>
          </a:xfrm>
        </p:spPr>
        <p:txBody>
          <a:bodyPr/>
          <a:lstStyle/>
          <a:p>
            <a:r>
              <a:rPr lang="en-US" b="1" dirty="0"/>
              <a:t>Application Criteria</a:t>
            </a:r>
            <a:endParaRPr lang="en-US" dirty="0"/>
          </a:p>
        </p:txBody>
      </p:sp>
      <p:sp>
        <p:nvSpPr>
          <p:cNvPr id="3" name="Content Placeholder 2"/>
          <p:cNvSpPr>
            <a:spLocks noGrp="1"/>
          </p:cNvSpPr>
          <p:nvPr>
            <p:ph idx="1"/>
          </p:nvPr>
        </p:nvSpPr>
        <p:spPr>
          <a:xfrm>
            <a:off x="452111" y="1576111"/>
            <a:ext cx="4119889" cy="3989387"/>
          </a:xfrm>
        </p:spPr>
        <p:txBody>
          <a:bodyPr>
            <a:noAutofit/>
          </a:bodyPr>
          <a:lstStyle/>
          <a:p>
            <a:pPr lvl="0"/>
            <a:r>
              <a:rPr lang="en-US" sz="1600" dirty="0"/>
              <a:t>Children and youth (ages 11-25) at risk (as per risk factors)</a:t>
            </a:r>
          </a:p>
          <a:p>
            <a:pPr lvl="0"/>
            <a:r>
              <a:rPr lang="en-US" sz="1600" dirty="0"/>
              <a:t>Positive peer to peer interactions and connections </a:t>
            </a:r>
          </a:p>
          <a:p>
            <a:pPr lvl="0"/>
            <a:r>
              <a:rPr lang="en-US" sz="1600" dirty="0"/>
              <a:t>Children and youth living in poverty have access</a:t>
            </a:r>
          </a:p>
          <a:p>
            <a:pPr lvl="0"/>
            <a:r>
              <a:rPr lang="en-US" sz="1600" dirty="0"/>
              <a:t>Increases opportunities for integration of Indigenous and non-Indigenous services </a:t>
            </a:r>
          </a:p>
          <a:p>
            <a:pPr lvl="0"/>
            <a:r>
              <a:rPr lang="en-US" sz="1600" dirty="0"/>
              <a:t>Focus on anti-discrimination, anti-stigmatization, and anti-oppression (e.g., youth phobia)</a:t>
            </a:r>
          </a:p>
          <a:p>
            <a:pPr lvl="0"/>
            <a:r>
              <a:rPr lang="en-US" sz="1600" dirty="0"/>
              <a:t>Provides opportunities to connect youth to the land </a:t>
            </a:r>
          </a:p>
          <a:p>
            <a:pPr lvl="0"/>
            <a:r>
              <a:rPr lang="en-US" sz="1600" dirty="0"/>
              <a:t>Increases socio-emotional learning opportunities</a:t>
            </a:r>
          </a:p>
        </p:txBody>
      </p:sp>
      <p:sp>
        <p:nvSpPr>
          <p:cNvPr id="4" name="Content Placeholder 2">
            <a:extLst>
              <a:ext uri="{FF2B5EF4-FFF2-40B4-BE49-F238E27FC236}">
                <a16:creationId xmlns:a16="http://schemas.microsoft.com/office/drawing/2014/main" id="{04BF7295-D819-56B2-5EF6-6438AD63457F}"/>
              </a:ext>
            </a:extLst>
          </p:cNvPr>
          <p:cNvSpPr txBox="1">
            <a:spLocks/>
          </p:cNvSpPr>
          <p:nvPr/>
        </p:nvSpPr>
        <p:spPr>
          <a:xfrm>
            <a:off x="4572000" y="1576111"/>
            <a:ext cx="4119889" cy="4836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t>Offers services during peak hours for youth activity</a:t>
            </a:r>
          </a:p>
          <a:p>
            <a:r>
              <a:rPr lang="en-US" sz="1600" dirty="0"/>
              <a:t>Connects youth to diverse role models or significant/caring adults</a:t>
            </a:r>
          </a:p>
          <a:p>
            <a:r>
              <a:rPr lang="en-US" sz="1600" dirty="0"/>
              <a:t>Trauma-informed practices and cultural awareness </a:t>
            </a:r>
          </a:p>
          <a:p>
            <a:r>
              <a:rPr lang="en-US" sz="1600" dirty="0"/>
              <a:t>Works to remove barriers to access (transportation, costs, etc.) </a:t>
            </a:r>
          </a:p>
          <a:p>
            <a:r>
              <a:rPr lang="en-US" sz="1600" dirty="0"/>
              <a:t>Focuses on culture, healthy relationships, and pro-social activities </a:t>
            </a:r>
          </a:p>
          <a:p>
            <a:r>
              <a:rPr lang="en-US" sz="1600" dirty="0"/>
              <a:t>Includes supports for family members of youth participants </a:t>
            </a:r>
          </a:p>
          <a:p>
            <a:r>
              <a:rPr lang="en-US" sz="1600" dirty="0"/>
              <a:t>Wraparound approaches </a:t>
            </a:r>
          </a:p>
          <a:p>
            <a:r>
              <a:rPr lang="en-US" sz="1600" dirty="0"/>
              <a:t>Recruitment and referral process</a:t>
            </a:r>
          </a:p>
          <a:p>
            <a:r>
              <a:rPr lang="en-US" sz="1600" dirty="0"/>
              <a:t>Community Partnerships</a:t>
            </a:r>
          </a:p>
        </p:txBody>
      </p:sp>
    </p:spTree>
    <p:extLst>
      <p:ext uri="{BB962C8B-B14F-4D97-AF65-F5344CB8AC3E}">
        <p14:creationId xmlns:p14="http://schemas.microsoft.com/office/powerpoint/2010/main" val="2468513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620" y="471488"/>
            <a:ext cx="7886700" cy="1325563"/>
          </a:xfrm>
        </p:spPr>
        <p:txBody>
          <a:bodyPr/>
          <a:lstStyle/>
          <a:p>
            <a:r>
              <a:rPr lang="en-US" b="1" dirty="0"/>
              <a:t>Who can apply for this funding?</a:t>
            </a:r>
            <a:endParaRPr lang="en-US" dirty="0"/>
          </a:p>
        </p:txBody>
      </p:sp>
      <p:sp>
        <p:nvSpPr>
          <p:cNvPr id="3" name="Content Placeholder 2"/>
          <p:cNvSpPr>
            <a:spLocks noGrp="1"/>
          </p:cNvSpPr>
          <p:nvPr>
            <p:ph idx="1"/>
          </p:nvPr>
        </p:nvSpPr>
        <p:spPr>
          <a:xfrm>
            <a:off x="628650" y="1797051"/>
            <a:ext cx="7886700" cy="3046413"/>
          </a:xfrm>
        </p:spPr>
        <p:txBody>
          <a:bodyPr>
            <a:normAutofit/>
          </a:bodyPr>
          <a:lstStyle/>
          <a:p>
            <a:r>
              <a:rPr lang="en-US" sz="2400" dirty="0"/>
              <a:t>Established non-profit organizations, public sector entities or government bodies</a:t>
            </a:r>
          </a:p>
          <a:p>
            <a:pPr marL="0" indent="0">
              <a:buNone/>
            </a:pPr>
            <a:endParaRPr lang="en-US" sz="2400" dirty="0"/>
          </a:p>
          <a:p>
            <a:r>
              <a:rPr lang="en-US" sz="2400" dirty="0"/>
              <a:t>Organizations located outside of the City of Nanaimo or Snuneymuxw First Nation reserve lands can apply, however, funds must be only used for </a:t>
            </a:r>
            <a:r>
              <a:rPr lang="en-US" sz="2400" b="1" dirty="0"/>
              <a:t>programs delivered within the boundaries of the City of Nanaimo and Snuneymuxw First Nation</a:t>
            </a:r>
          </a:p>
        </p:txBody>
      </p:sp>
    </p:spTree>
    <p:extLst>
      <p:ext uri="{BB962C8B-B14F-4D97-AF65-F5344CB8AC3E}">
        <p14:creationId xmlns:p14="http://schemas.microsoft.com/office/powerpoint/2010/main" val="1390753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79426"/>
            <a:ext cx="7886700" cy="1325563"/>
          </a:xfrm>
        </p:spPr>
        <p:txBody>
          <a:bodyPr/>
          <a:lstStyle/>
          <a:p>
            <a:r>
              <a:rPr lang="en-US" b="1" dirty="0"/>
              <a:t>Application Timeline</a:t>
            </a:r>
            <a:endParaRPr lang="en-US" dirty="0"/>
          </a:p>
        </p:txBody>
      </p:sp>
      <p:sp>
        <p:nvSpPr>
          <p:cNvPr id="3" name="Content Placeholder 2"/>
          <p:cNvSpPr>
            <a:spLocks noGrp="1"/>
          </p:cNvSpPr>
          <p:nvPr>
            <p:ph idx="1"/>
          </p:nvPr>
        </p:nvSpPr>
        <p:spPr>
          <a:xfrm>
            <a:off x="628650" y="1690689"/>
            <a:ext cx="7886700" cy="3617913"/>
          </a:xfrm>
        </p:spPr>
        <p:txBody>
          <a:bodyPr>
            <a:normAutofit/>
          </a:bodyPr>
          <a:lstStyle/>
          <a:p>
            <a:r>
              <a:rPr lang="en-US" sz="2400" dirty="0"/>
              <a:t>Applications must be submitted by </a:t>
            </a:r>
            <a:r>
              <a:rPr lang="en-US" sz="2400" b="1" dirty="0"/>
              <a:t>12 pm Monday, August 14, 2023</a:t>
            </a:r>
            <a:endParaRPr lang="en-US" sz="2400" dirty="0"/>
          </a:p>
          <a:p>
            <a:r>
              <a:rPr lang="en-US" sz="2400" dirty="0"/>
              <a:t>Programs must start during the </a:t>
            </a:r>
            <a:r>
              <a:rPr lang="en-US" sz="2400" b="1" dirty="0"/>
              <a:t>Fall/Winter of 2023, </a:t>
            </a:r>
            <a:r>
              <a:rPr lang="en-US" sz="2400" dirty="0"/>
              <a:t>and can be funded until March 2026</a:t>
            </a:r>
          </a:p>
          <a:p>
            <a:r>
              <a:rPr lang="en-US" sz="2400" dirty="0"/>
              <a:t>Applications received after this date will only be considered if there are unused funds. Late requests may be considered in exceptional or unforeseen circumstances</a:t>
            </a:r>
          </a:p>
          <a:p>
            <a:r>
              <a:rPr lang="en-US" sz="2400" dirty="0"/>
              <a:t>Successful applicants will receive written notification of Council’s decision by the end of September 2023</a:t>
            </a:r>
          </a:p>
          <a:p>
            <a:endParaRPr lang="en-US" dirty="0"/>
          </a:p>
        </p:txBody>
      </p:sp>
    </p:spTree>
    <p:extLst>
      <p:ext uri="{BB962C8B-B14F-4D97-AF65-F5344CB8AC3E}">
        <p14:creationId xmlns:p14="http://schemas.microsoft.com/office/powerpoint/2010/main" val="1690493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336" y="444140"/>
            <a:ext cx="7886700" cy="1325563"/>
          </a:xfrm>
        </p:spPr>
        <p:txBody>
          <a:bodyPr/>
          <a:lstStyle/>
          <a:p>
            <a:r>
              <a:rPr lang="en-US" b="1" dirty="0"/>
              <a:t>Application</a:t>
            </a:r>
            <a:endParaRPr lang="en-US" dirty="0"/>
          </a:p>
        </p:txBody>
      </p:sp>
      <p:pic>
        <p:nvPicPr>
          <p:cNvPr id="4" name="Content Placeholder 3"/>
          <p:cNvPicPr>
            <a:picLocks noGrp="1" noChangeAspect="1"/>
          </p:cNvPicPr>
          <p:nvPr>
            <p:ph idx="1"/>
          </p:nvPr>
        </p:nvPicPr>
        <p:blipFill>
          <a:blip r:embed="rId3"/>
          <a:stretch>
            <a:fillRect/>
          </a:stretch>
        </p:blipFill>
        <p:spPr>
          <a:xfrm>
            <a:off x="2594779" y="1471178"/>
            <a:ext cx="3954441" cy="43513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493831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72" y="477664"/>
            <a:ext cx="7886700" cy="1325563"/>
          </a:xfrm>
        </p:spPr>
        <p:txBody>
          <a:bodyPr/>
          <a:lstStyle/>
          <a:p>
            <a:r>
              <a:rPr lang="en-US" b="1" dirty="0"/>
              <a:t>Program Budgets</a:t>
            </a:r>
            <a:endParaRPr lang="en-US" dirty="0"/>
          </a:p>
        </p:txBody>
      </p:sp>
      <p:sp>
        <p:nvSpPr>
          <p:cNvPr id="3" name="Content Placeholder 2"/>
          <p:cNvSpPr>
            <a:spLocks noGrp="1"/>
          </p:cNvSpPr>
          <p:nvPr>
            <p:ph idx="1"/>
          </p:nvPr>
        </p:nvSpPr>
        <p:spPr>
          <a:xfrm>
            <a:off x="628650" y="2248693"/>
            <a:ext cx="7886700" cy="2360613"/>
          </a:xfrm>
        </p:spPr>
        <p:txBody>
          <a:bodyPr>
            <a:normAutofit/>
          </a:bodyPr>
          <a:lstStyle/>
          <a:p>
            <a:pPr marL="0" indent="0">
              <a:buNone/>
            </a:pPr>
            <a:r>
              <a:rPr lang="en-US" b="1" dirty="0">
                <a:solidFill>
                  <a:schemeClr val="tx2"/>
                </a:solidFill>
              </a:rPr>
              <a:t>Funding Timeline </a:t>
            </a:r>
          </a:p>
          <a:p>
            <a:pPr marL="0" indent="0">
              <a:buNone/>
            </a:pPr>
            <a:endParaRPr lang="en-US" dirty="0"/>
          </a:p>
          <a:p>
            <a:pPr lvl="1"/>
            <a:r>
              <a:rPr lang="en-US" b="1" dirty="0"/>
              <a:t>Year 1: </a:t>
            </a:r>
            <a:r>
              <a:rPr lang="en-US" dirty="0"/>
              <a:t>October 1, 2023, to March 31, 2024 </a:t>
            </a:r>
          </a:p>
          <a:p>
            <a:pPr lvl="1"/>
            <a:r>
              <a:rPr lang="en-US" b="1" dirty="0"/>
              <a:t>Year 2:</a:t>
            </a:r>
            <a:r>
              <a:rPr lang="en-US" dirty="0"/>
              <a:t> April 1, 2024, to March 31, 2025 </a:t>
            </a:r>
          </a:p>
          <a:p>
            <a:pPr lvl="1"/>
            <a:r>
              <a:rPr lang="en-US" b="1" dirty="0"/>
              <a:t>Year 3:</a:t>
            </a:r>
            <a:r>
              <a:rPr lang="en-US" dirty="0"/>
              <a:t> April 1, 2025, to March 31, 2026</a:t>
            </a:r>
          </a:p>
        </p:txBody>
      </p:sp>
    </p:spTree>
    <p:extLst>
      <p:ext uri="{BB962C8B-B14F-4D97-AF65-F5344CB8AC3E}">
        <p14:creationId xmlns:p14="http://schemas.microsoft.com/office/powerpoint/2010/main" val="2907286432"/>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54875"/>
      </a:dk2>
      <a:lt2>
        <a:srgbClr val="FFFFFF"/>
      </a:lt2>
      <a:accent1>
        <a:srgbClr val="154875"/>
      </a:accent1>
      <a:accent2>
        <a:srgbClr val="8CD0E0"/>
      </a:accent2>
      <a:accent3>
        <a:srgbClr val="00A1CD"/>
      </a:accent3>
      <a:accent4>
        <a:srgbClr val="FFFFFF"/>
      </a:accent4>
      <a:accent5>
        <a:srgbClr val="FFFFFF"/>
      </a:accent5>
      <a:accent6>
        <a:srgbClr val="FFFFFF"/>
      </a:accent6>
      <a:hlink>
        <a:srgbClr val="154875"/>
      </a:hlink>
      <a:folHlink>
        <a:srgbClr val="FF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1882</TotalTime>
  <Words>2460</Words>
  <Application>Microsoft Office PowerPoint</Application>
  <PresentationFormat>On-screen Show (4:3)</PresentationFormat>
  <Paragraphs>224</Paragraphs>
  <Slides>19</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Grant Application Information Session</vt:lpstr>
      <vt:lpstr>Important Supporting Documents</vt:lpstr>
      <vt:lpstr>6 Key Focus Areas</vt:lpstr>
      <vt:lpstr>Risk Factors</vt:lpstr>
      <vt:lpstr>Application Criteria</vt:lpstr>
      <vt:lpstr>Who can apply for this funding?</vt:lpstr>
      <vt:lpstr>Application Timeline</vt:lpstr>
      <vt:lpstr>Application</vt:lpstr>
      <vt:lpstr>Program Budgets</vt:lpstr>
      <vt:lpstr>Program Budgets</vt:lpstr>
      <vt:lpstr>Program Budgets</vt:lpstr>
      <vt:lpstr>Eligible Expenses</vt:lpstr>
      <vt:lpstr>Eligible Expenses</vt:lpstr>
      <vt:lpstr>Ineligible Expenses</vt:lpstr>
      <vt:lpstr>Grant Application Evaluation Process</vt:lpstr>
      <vt:lpstr>Grant Application Evaluation Process</vt:lpstr>
      <vt:lpstr>Funding for Existing Programs</vt:lpstr>
      <vt:lpstr>Reporting Requirements </vt:lpstr>
      <vt:lpstr>Questions?</vt:lpstr>
    </vt:vector>
  </TitlesOfParts>
  <Company>City of Nanaimo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Infrastructure Ask Working Group</dc:title>
  <dc:creator>Bill Sims</dc:creator>
  <cp:lastModifiedBy>Leanna Favaro</cp:lastModifiedBy>
  <cp:revision>156</cp:revision>
  <cp:lastPrinted>2022-05-20T22:51:11Z</cp:lastPrinted>
  <dcterms:created xsi:type="dcterms:W3CDTF">2022-05-16T17:42:28Z</dcterms:created>
  <dcterms:modified xsi:type="dcterms:W3CDTF">2023-07-12T17:28:38Z</dcterms:modified>
</cp:coreProperties>
</file>